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12192000"/>
  <p:embeddedFontLst>
    <p:embeddedFont>
      <p:font typeface="Inter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CC5B40B-BE74-49DB-AD52-83A8DEFF0912}">
  <a:tblStyle styleId="{4CC5B40B-BE74-49DB-AD52-83A8DEFF091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font" Target="fonts/Inter-regular.fntdata"/><Relationship Id="rId20" Type="http://schemas.openxmlformats.org/officeDocument/2006/relationships/font" Target="fonts/Inter-bold.fntdata"/><Relationship Id="rId21" Type="http://schemas.openxmlformats.org/officeDocument/2006/relationships/font" Target="fonts/Inter-italic.fntdata"/><Relationship Id="rId22" Type="http://schemas.openxmlformats.org/officeDocument/2006/relationships/font" Target="fonts/Inter-boldItalic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How to use this pack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Delete this slide before the pack leaves the company.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Every slide carries speaker notes: what the board will ask when it reads that slide.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Keep the order and the definitions; the value of the pack is in the comparison with the last one.</a:t>
            </a:r>
            <a:endParaRPr/>
          </a:p>
        </p:txBody>
      </p:sp>
      <p:sp>
        <p:nvSpPr>
          <p:cNvPr id="16" name="Google Shape;1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Did the pack arrive five working days before the meeting, in the same format as last quarter?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quarter does it cover, exactly? State the months.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Who prepared it, and who to ask about each section.</a:t>
            </a:r>
            <a:endParaRPr/>
          </a:p>
        </p:txBody>
      </p:sp>
      <p:sp>
        <p:nvSpPr>
          <p:cNvPr id="34" name="Google Shape;3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lines missed target, and what you are doing about each one; say it before they ask.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ARR is billed and collected, and what sits outside it (contracted, pilots, one-offs).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Coverage below 3× and runway against the raise date: what changes if the next quarter repeats this one?</a:t>
            </a:r>
            <a:endParaRPr/>
          </a:p>
        </p:txBody>
      </p:sp>
      <p:sp>
        <p:nvSpPr>
          <p:cNvPr id="49" name="Google Shape;4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exactly are you asking us to decide, and what happens if we say no?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is your recommendation, and what did you consider and reject?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Is the “not to plan” line the real one, or the comfortable one?</a:t>
            </a:r>
            <a:endParaRPr/>
          </a:p>
        </p:txBody>
      </p:sp>
      <p:sp>
        <p:nvSpPr>
          <p:cNvPr id="60" name="Google Shape;6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Does opening + new + expansion − churn equal closing, and does closing match the dashboard?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Who were the new customers, where did they come from, and at what price against list?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Why was there no expansion, and when do the first renewals and upsells land?</a:t>
            </a:r>
            <a:endParaRPr/>
          </a:p>
        </p:txBody>
      </p:sp>
      <p:sp>
        <p:nvSpPr>
          <p:cNvPr id="82" name="Google Shape;8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Is coverage measured on qualified deals only, and does the stage list match the definitions in the appendix?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is in “no decision”, and what would have moved those deals?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How many deals were worked by someone other than a founder?</a:t>
            </a:r>
            <a:endParaRPr/>
          </a:p>
        </p:txBody>
      </p:sp>
      <p:sp>
        <p:nvSpPr>
          <p:cNvPr id="118" name="Google Shape;11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Is the accuracy number measured on live customer work, and how has it moved since last quarter?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shipped items came from paying customers, and which from the roadmap?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is the cost per unit of work now, and what is driving it down?</a:t>
            </a:r>
            <a:endParaRPr/>
          </a:p>
        </p:txBody>
      </p:sp>
      <p:sp>
        <p:nvSpPr>
          <p:cNvPr id="132" name="Google Shape;13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accounts are not using the product weekly, and what is the plan for each?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renews in the next two quarters, at what value, and what is the risk to each?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customers will take a reference call for the next round?</a:t>
            </a:r>
            <a:endParaRPr/>
          </a:p>
        </p:txBody>
      </p:sp>
      <p:sp>
        <p:nvSpPr>
          <p:cNvPr id="151" name="Google Shape;15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Are the hires on the dates in the cash plan, and at the costs in it?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Who owns sales now, and who will when the next person starts?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Is anyone at risk of leaving, and what is the plan if they do?</a:t>
            </a:r>
            <a:endParaRPr/>
          </a:p>
        </p:txBody>
      </p:sp>
      <p:sp>
        <p:nvSpPr>
          <p:cNvPr id="172" name="Google Shape;17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Why does net burn differ from EBITDA, and is the cash at quarter end reconciled to the bank?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cost lines are over plan, and is the people line on the hiring plan’s dates?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Does runway still reach six months past the raise date, and what is the trigger to cut costs if not?</a:t>
            </a:r>
            <a:endParaRPr/>
          </a:p>
        </p:txBody>
      </p:sp>
      <p:sp>
        <p:nvSpPr>
          <p:cNvPr id="192" name="Google Shape;19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trigger is closest to firing, and what happens the week it does?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risk was on last quarter’s list and is now gone, and why?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Is the raise-date risk owned by the CEO, with a date for starting preparation?</a:t>
            </a:r>
            <a:endParaRPr/>
          </a:p>
        </p:txBody>
      </p:sp>
      <p:sp>
        <p:nvSpPr>
          <p:cNvPr id="206" name="Google Shape;20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Do the targets add up to the ARR the cash plan and the raise need?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will you stop doing to make room for the three priorities?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How will we know by the mid-quarter update whether each priority is on track?</a:t>
            </a:r>
            <a:endParaRPr/>
          </a:p>
        </p:txBody>
      </p:sp>
      <p:sp>
        <p:nvSpPr>
          <p:cNvPr id="215" name="Google Shape;21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the board will ask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Have any definitions changed since last quarter? If so, restate last quarter on the new basis.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Are the stage probabilities your own history yet, or still the illustrative ones?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Is the same appendix in the monthly investor update?</a:t>
            </a:r>
            <a:endParaRPr/>
          </a:p>
        </p:txBody>
      </p:sp>
      <p:sp>
        <p:nvSpPr>
          <p:cNvPr id="240" name="Google Shape;24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">
  <p:cSld name="LIGHT">
    <p:bg>
      <p:bgPr>
        <a:solidFill>
          <a:srgbClr val="F3F5F6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">
  <p:cSld name="DARK">
    <p:bg>
      <p:bgPr>
        <a:solidFill>
          <a:srgbClr val="0A1218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oogle Shape;18;p5"/>
          <p:cNvCxnSpPr/>
          <p:nvPr/>
        </p:nvCxnSpPr>
        <p:spPr>
          <a:xfrm>
            <a:off x="548640" y="384048"/>
            <a:ext cx="1005840" cy="0"/>
          </a:xfrm>
          <a:prstGeom prst="straightConnector1">
            <a:avLst/>
          </a:prstGeom>
          <a:noFill/>
          <a:ln cap="flat" cmpd="sng" w="254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5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HOW TO USE THIS PACK · DELETE THIS SLIDE BEFORE SENDING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" name="Google Shape;20;p5"/>
          <p:cNvSpPr txBox="1"/>
          <p:nvPr/>
        </p:nvSpPr>
        <p:spPr>
          <a:xfrm>
            <a:off x="548640" y="841248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Numbers first, decisions asked for, the same format every quarter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548640" y="1508760"/>
            <a:ext cx="5431536" cy="228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5"/>
          <p:cNvSpPr txBox="1"/>
          <p:nvPr/>
        </p:nvSpPr>
        <p:spPr>
          <a:xfrm>
            <a:off x="548640" y="150876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What this is for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quarterly board pack for a seed-stage company: twelve slides the board reads before the meeting, so the meeting is spent on decisions. The same tables, in the same order, every quarter.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When it is asked for: from the first board meeting after the round. The next investor will ask for your last four packs in financial diligence.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" name="Google Shape;23;p5"/>
          <p:cNvSpPr/>
          <p:nvPr/>
        </p:nvSpPr>
        <p:spPr>
          <a:xfrm>
            <a:off x="6208776" y="1508760"/>
            <a:ext cx="5431536" cy="228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208776" y="150876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How to fill it in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Blue boxes are yours: overwrite the [bracketed] text.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Tables and grey boxes show Northlight AI Ltd, a fictional company. Overwrite every number; delete the grey boxes once your own content is in.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Send it five working days before the meeting, as a PDF. Nothing new is presented on the day.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The 30-minute version: the dashboard (slide 2), decisions (slide 3) and finance (slide 9) first, then the rest.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548640" y="3931920"/>
            <a:ext cx="5431536" cy="228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548640" y="393192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The standard: what the board will test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The dashboard is the same seventeen lines every quarter, against last quarter and against target.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Decisions are asked for, with a recommendation, not just reported.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Revenue means billed and collected recurring revenue; everything else is shown separately.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Every risk has a leading indicator, a trigger and an owner.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Runway always comes with the date the next raise must open.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6208776" y="3931920"/>
            <a:ext cx="5431536" cy="2286000"/>
          </a:xfrm>
          <a:prstGeom prst="rect">
            <a:avLst/>
          </a:prstGeom>
          <a:solidFill>
            <a:srgbClr val="FBEBEB"/>
          </a:solidFill>
          <a:ln cap="flat" cmpd="sng" w="12700">
            <a:solidFill>
              <a:srgbClr val="FBEB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6208776" y="393192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Common mistakes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Forty slides of narrative, and the cash number on slide thirty.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Metrics whose definitions change between quarters.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Reporting a problem without the decision you want from the board.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pack sent the night before the meeting.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Runway stated without the date the next raise must open.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8640" y="6400800"/>
            <a:ext cx="5943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Version 1 · October 2026 · Fictional example: Northlight AI Ltd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8640" y="6400800"/>
            <a:ext cx="11094415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 Sure Valley Ventures founder resource · svv.ai · v1 · 2026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he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6" name="Google Shape;36;p6"/>
          <p:cNvCxnSpPr/>
          <p:nvPr/>
        </p:nvCxnSpPr>
        <p:spPr>
          <a:xfrm>
            <a:off x="731520" y="868680"/>
            <a:ext cx="1005840" cy="0"/>
          </a:xfrm>
          <a:prstGeom prst="straightConnector1">
            <a:avLst/>
          </a:prstGeom>
          <a:noFill/>
          <a:ln cap="flat" cmpd="sng" w="254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6"/>
          <p:cNvSpPr txBox="1"/>
          <p:nvPr/>
        </p:nvSpPr>
        <p:spPr>
          <a:xfrm>
            <a:off x="731520" y="100584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14B1E7"/>
                </a:solidFill>
                <a:latin typeface="Inter"/>
                <a:ea typeface="Inter"/>
                <a:cs typeface="Inter"/>
                <a:sym typeface="Inter"/>
              </a:rPr>
              <a:t>● 1 · COVER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731520" y="1371600"/>
            <a:ext cx="10515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Inter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[Company name]</a:t>
            </a:r>
            <a:endParaRPr b="0" i="0" sz="5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731520" y="237744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Inter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Board pack</a:t>
            </a:r>
            <a:endParaRPr b="0" i="0" sz="2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" name="Google Shape;40;p6"/>
          <p:cNvSpPr txBox="1"/>
          <p:nvPr/>
        </p:nvSpPr>
        <p:spPr>
          <a:xfrm>
            <a:off x="731520" y="3063240"/>
            <a:ext cx="4572000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[Qn YYYY (Month–Month YYYY)]</a:t>
            </a:r>
            <a:endParaRPr b="0" i="0" sz="1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" name="Google Shape;41;p6"/>
          <p:cNvSpPr txBox="1"/>
          <p:nvPr/>
        </p:nvSpPr>
        <p:spPr>
          <a:xfrm>
            <a:off x="731520" y="3794760"/>
            <a:ext cx="3017520" cy="457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300"/>
              <a:buFont typeface="Inter"/>
              <a:buNone/>
            </a:pPr>
            <a:r>
              <a:rPr b="0" i="0" lang="en-US" sz="13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[Board meeting: DD/MM/YYYY]</a:t>
            </a:r>
            <a:endParaRPr b="0" i="0" sz="13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" name="Google Shape;42;p6"/>
          <p:cNvSpPr txBox="1"/>
          <p:nvPr/>
        </p:nvSpPr>
        <p:spPr>
          <a:xfrm>
            <a:off x="3886200" y="3794760"/>
            <a:ext cx="4389120" cy="457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300"/>
              <a:buFont typeface="Inter"/>
              <a:buNone/>
            </a:pPr>
            <a:r>
              <a:rPr b="0" i="0" lang="en-US" sz="13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[Sent: DD/MM/YYYY · five working days before]</a:t>
            </a:r>
            <a:endParaRPr b="0" i="0" sz="13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8412480" y="3794760"/>
            <a:ext cx="3017520" cy="457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300"/>
              <a:buFont typeface="Inter"/>
              <a:buNone/>
            </a:pPr>
            <a:r>
              <a:rPr b="0" i="0" lang="en-US" sz="13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[Prepared by: name, role]</a:t>
            </a:r>
            <a:endParaRPr b="0" i="0" sz="13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" name="Google Shape;44;p6"/>
          <p:cNvSpPr txBox="1"/>
          <p:nvPr/>
        </p:nvSpPr>
        <p:spPr>
          <a:xfrm>
            <a:off x="731520" y="4754880"/>
            <a:ext cx="7498080" cy="109728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AI Ltd · Board pack · Q1 2027 (January–March 2027) · Board meeting 21/04/2027 · sent 14/04/2027 · prepared by Maya Okoro, CEO.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8229600" y="630936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3CBD1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C3CBD1"/>
                </a:solidFill>
                <a:latin typeface="Inter"/>
                <a:ea typeface="Inter"/>
                <a:cs typeface="Inter"/>
                <a:sym typeface="Inter"/>
              </a:rPr>
              <a:t>[Confidential · board and investors only]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2 · DASHBOARD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548640" y="676656"/>
            <a:ext cx="1109441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The quarter in seventeen lines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" name="Google Shape;53;p7"/>
          <p:cNvSpPr txBox="1"/>
          <p:nvPr/>
        </p:nvSpPr>
        <p:spPr>
          <a:xfrm>
            <a:off x="548640" y="1170432"/>
            <a:ext cx="11094415" cy="402336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[Headline in one line: ARR £X, up £X on the quarter · cash £X · X months of runway · the one thing to discuss]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" name="Google Shape;54;p7"/>
          <p:cNvSpPr txBox="1"/>
          <p:nvPr/>
        </p:nvSpPr>
        <p:spPr>
          <a:xfrm>
            <a:off x="548640" y="1645920"/>
            <a:ext cx="110944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 · Q1 2027 against Q4 2026 and target. Overwrite every number.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55" name="Google Shape;55;p7"/>
          <p:cNvGraphicFramePr/>
          <p:nvPr/>
        </p:nvGraphicFramePr>
        <p:xfrm>
          <a:off x="548640" y="19385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{4CC5B40B-BE74-49DB-AD52-83A8DEFF0912}</a:tableStyleId>
              </a:tblPr>
              <a:tblGrid>
                <a:gridCol w="3931925"/>
                <a:gridCol w="1691650"/>
                <a:gridCol w="1691650"/>
                <a:gridCol w="1691650"/>
                <a:gridCol w="2087575"/>
              </a:tblGrid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Metric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This quarter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Last quarter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Target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Delta (this vs last)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ARR (billed and collected recurring)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£290,000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£150,000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£300,000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+£140,000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New ARR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£140,000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£20,000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£140,000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+£120,000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Expansion ARR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—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+£0 →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Churned ARR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+£0 →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Paying customers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+3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Revenue recognised (quarter)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£62,000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£37,500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£60,000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+£24,500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Revenue collected (quarter)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£118,000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£13,000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£110,000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+£105,000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Gross margin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71%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68%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+3 pts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Net burn (quarter)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£178,000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£165,000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£185,000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+£13,000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Cash at quarter end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£1,330,000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£1,508,000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£1,300,000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−£178,000 ↓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Runway (months)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19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22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18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−3 ↓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Headcount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+2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Qualified pipeline (stages 2–6)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£410,000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£385,000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£420,000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+£25,000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Weighted pipeline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£185,000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£155,000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—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+£30,000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Pipeline coverage (× the quarter’s new-ARR target)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2.9×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2.8×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3.0×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B3B47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EB3B4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+0.1 ↑ · below target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Win rate (won ÷ won + lost)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33%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25%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+8 pts ↑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Sales cycle (days, qualified to signed)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74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81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90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−7 ↓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19050" marB="19050" marR="19050" marL="190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" name="Google Shape;56;p7"/>
          <p:cNvSpPr txBox="1"/>
          <p:nvPr/>
        </p:nvSpPr>
        <p:spPr>
          <a:xfrm>
            <a:off x="548640" y="6035040"/>
            <a:ext cx="11094415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ARR = billed and collected recurring revenue. Coverage = qualified pipeline ÷ the quarter’s new-ARR target (£140,000). Delta compares this quarter with last; ↑ ↓ → show direction.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3 · SUMMARY AND DECISIONS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8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quarter in three lines, and the three decisions you need from the board]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8"/>
          <p:cNvSpPr txBox="1"/>
          <p:nvPr/>
        </p:nvSpPr>
        <p:spPr>
          <a:xfrm>
            <a:off x="548640" y="1920240"/>
            <a:ext cx="4023360" cy="2743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THE QUARTER IN THREE LINES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happened to revenue, customers and cash]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did not go to plan, and why]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next quarter depends on]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8"/>
          <p:cNvSpPr txBox="1"/>
          <p:nvPr/>
        </p:nvSpPr>
        <p:spPr>
          <a:xfrm>
            <a:off x="4983480" y="1920240"/>
            <a:ext cx="665957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DECISIONS NEEDED, EACH WITH A RECOMMENDATION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4983480" y="2240280"/>
            <a:ext cx="6659575" cy="7132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8"/>
          <p:cNvSpPr/>
          <p:nvPr/>
        </p:nvSpPr>
        <p:spPr>
          <a:xfrm>
            <a:off x="5120640" y="2404872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 txBox="1"/>
          <p:nvPr/>
        </p:nvSpPr>
        <p:spPr>
          <a:xfrm>
            <a:off x="5120640" y="2404872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8"/>
          <p:cNvSpPr txBox="1"/>
          <p:nvPr/>
        </p:nvSpPr>
        <p:spPr>
          <a:xfrm>
            <a:off x="5623560" y="2240280"/>
            <a:ext cx="5882335" cy="7132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76200" lIns="101600" spcFirstLastPara="1" rIns="1016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[Decision 1: what you are asking the board to approve]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Recommendation: [ ] · Needed by: [DD/MM/YYYY] · Cost or consequence: [ 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0" name="Google Shape;70;p8"/>
          <p:cNvSpPr/>
          <p:nvPr/>
        </p:nvSpPr>
        <p:spPr>
          <a:xfrm>
            <a:off x="4983480" y="3063240"/>
            <a:ext cx="6659575" cy="7132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8"/>
          <p:cNvSpPr/>
          <p:nvPr/>
        </p:nvSpPr>
        <p:spPr>
          <a:xfrm>
            <a:off x="5120640" y="3227832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8"/>
          <p:cNvSpPr txBox="1"/>
          <p:nvPr/>
        </p:nvSpPr>
        <p:spPr>
          <a:xfrm>
            <a:off x="5120640" y="3227832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3" name="Google Shape;73;p8"/>
          <p:cNvSpPr txBox="1"/>
          <p:nvPr/>
        </p:nvSpPr>
        <p:spPr>
          <a:xfrm>
            <a:off x="5623560" y="3063240"/>
            <a:ext cx="5882335" cy="7132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76200" lIns="101600" spcFirstLastPara="1" rIns="1016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[Decision 2: what you are asking the board to approve]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Recommendation: [ ] · Needed by: [DD/MM/YYYY] · Cost or consequence: [ 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4983480" y="3886200"/>
            <a:ext cx="6659575" cy="7132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8"/>
          <p:cNvSpPr/>
          <p:nvPr/>
        </p:nvSpPr>
        <p:spPr>
          <a:xfrm>
            <a:off x="5120640" y="4050792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8"/>
          <p:cNvSpPr txBox="1"/>
          <p:nvPr/>
        </p:nvSpPr>
        <p:spPr>
          <a:xfrm>
            <a:off x="5120640" y="4050792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8"/>
          <p:cNvSpPr txBox="1"/>
          <p:nvPr/>
        </p:nvSpPr>
        <p:spPr>
          <a:xfrm>
            <a:off x="5623560" y="3886200"/>
            <a:ext cx="5882335" cy="7132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76200" lIns="101600" spcFirstLastPara="1" rIns="1016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[Decision 3: what you are asking the board to approve]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Recommendation: [ ] · Needed by: [DD/MM/YYYY] · Cost or consequence: [ 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8"/>
          <p:cNvSpPr txBox="1"/>
          <p:nvPr/>
        </p:nvSpPr>
        <p:spPr>
          <a:xfrm>
            <a:off x="548640" y="4892040"/>
            <a:ext cx="11094415" cy="146304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2027: ARR £290,000 (+£140,000), 8 customers, cash £1.33m, 19 months of runway. Not to plan: a security questionnaire took six weeks and ARR landed £10,000 under target. Next quarter depends on two pilots converting and the SDR starting in April.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Decisions: (1) approve the SDR hire from April at £4,500 a month — recommended. (2) Approve an ISO 27001 programme at about £25,000 over two quarters (illustrative) — recommended; it removes the questionnaire delay. (3) Move the standard contract to annual billing in advance from Q2 — recommended, with a quarterly option above £50,000 ACV.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4 · COMMERCIAL: THE ARR BRIDGE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9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[Opening ARR to closing ARR this quarter, and the customers behind it]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9"/>
          <p:cNvSpPr txBox="1"/>
          <p:nvPr/>
        </p:nvSpPr>
        <p:spPr>
          <a:xfrm>
            <a:off x="548640" y="1920240"/>
            <a:ext cx="182880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OPENING ARR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9"/>
          <p:cNvSpPr txBox="1"/>
          <p:nvPr/>
        </p:nvSpPr>
        <p:spPr>
          <a:xfrm>
            <a:off x="2377440" y="1920240"/>
            <a:ext cx="4876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2000"/>
              <a:buFont typeface="Inter"/>
              <a:buNone/>
            </a:pPr>
            <a:r>
              <a:rPr b="0" i="0" lang="en-US" sz="20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9"/>
          <p:cNvSpPr txBox="1"/>
          <p:nvPr/>
        </p:nvSpPr>
        <p:spPr>
          <a:xfrm>
            <a:off x="2865044" y="1920240"/>
            <a:ext cx="182880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+ NEW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9"/>
          <p:cNvSpPr txBox="1"/>
          <p:nvPr/>
        </p:nvSpPr>
        <p:spPr>
          <a:xfrm>
            <a:off x="4693844" y="1920240"/>
            <a:ext cx="4876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2000"/>
              <a:buFont typeface="Inter"/>
              <a:buNone/>
            </a:pPr>
            <a:r>
              <a:rPr b="0" i="0" lang="en-US" sz="20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9"/>
          <p:cNvSpPr txBox="1"/>
          <p:nvPr/>
        </p:nvSpPr>
        <p:spPr>
          <a:xfrm>
            <a:off x="5181448" y="1920240"/>
            <a:ext cx="182880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+ EXPANSION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9"/>
          <p:cNvSpPr txBox="1"/>
          <p:nvPr/>
        </p:nvSpPr>
        <p:spPr>
          <a:xfrm>
            <a:off x="7010248" y="1920240"/>
            <a:ext cx="4876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2000"/>
              <a:buFont typeface="Inter"/>
              <a:buNone/>
            </a:pPr>
            <a:r>
              <a:rPr b="0" i="0" lang="en-US" sz="20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2" name="Google Shape;92;p9"/>
          <p:cNvSpPr txBox="1"/>
          <p:nvPr/>
        </p:nvSpPr>
        <p:spPr>
          <a:xfrm>
            <a:off x="7497851" y="1920240"/>
            <a:ext cx="182880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− CHURN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3" name="Google Shape;93;p9"/>
          <p:cNvSpPr txBox="1"/>
          <p:nvPr/>
        </p:nvSpPr>
        <p:spPr>
          <a:xfrm>
            <a:off x="9326651" y="1920240"/>
            <a:ext cx="4876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2000"/>
              <a:buFont typeface="Inter"/>
              <a:buNone/>
            </a:pPr>
            <a:r>
              <a:rPr b="0" i="0" lang="en-US" sz="20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=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9814255" y="1920240"/>
            <a:ext cx="182880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CLOSING ARR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9"/>
          <p:cNvSpPr txBox="1"/>
          <p:nvPr/>
        </p:nvSpPr>
        <p:spPr>
          <a:xfrm>
            <a:off x="548640" y="3017520"/>
            <a:ext cx="5440680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[Customers: opening N · new N · lost N · closing 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p9"/>
          <p:cNvSpPr txBox="1"/>
          <p:nvPr/>
        </p:nvSpPr>
        <p:spPr>
          <a:xfrm>
            <a:off x="6199632" y="3017520"/>
            <a:ext cx="5440680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[New logos: name · segment · ACV · source. Lost customers: name · reason]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9"/>
          <p:cNvSpPr/>
          <p:nvPr/>
        </p:nvSpPr>
        <p:spPr>
          <a:xfrm>
            <a:off x="548640" y="3794760"/>
            <a:ext cx="11094415" cy="2560320"/>
          </a:xfrm>
          <a:prstGeom prst="rect">
            <a:avLst/>
          </a:prstGeom>
          <a:solidFill>
            <a:srgbClr val="EEF2F4"/>
          </a:solidFill>
          <a:ln cap="flat" cmpd="sng" w="12700">
            <a:solidFill>
              <a:srgbClr val="EEF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 txBox="1"/>
          <p:nvPr/>
        </p:nvSpPr>
        <p:spPr>
          <a:xfrm>
            <a:off x="548640" y="3794760"/>
            <a:ext cx="60350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2027: opening £150,000 + new £140,000 (a county council at £60,000 from 01/01/2027; two architecture practices at £35,000 and £45,000 in February and March) + expansion £0 − churn £0 = closing £290,000.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Customers 5 → 8: three new, none lost. No expansion yet; the first renewal (regional practice, £40,000) came in on 01/02/2027 at the same price.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9"/>
          <p:cNvSpPr/>
          <p:nvPr/>
        </p:nvSpPr>
        <p:spPr>
          <a:xfrm>
            <a:off x="7223760" y="5164783"/>
            <a:ext cx="713232" cy="733097"/>
          </a:xfrm>
          <a:prstGeom prst="rect">
            <a:avLst/>
          </a:prstGeom>
          <a:solidFill>
            <a:srgbClr val="0A1218"/>
          </a:solidFill>
          <a:ln cap="flat" cmpd="sng" w="12700">
            <a:solidFill>
              <a:srgbClr val="0A12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9"/>
          <p:cNvSpPr txBox="1"/>
          <p:nvPr/>
        </p:nvSpPr>
        <p:spPr>
          <a:xfrm>
            <a:off x="7086600" y="4927039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£150k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9"/>
          <p:cNvSpPr txBox="1"/>
          <p:nvPr/>
        </p:nvSpPr>
        <p:spPr>
          <a:xfrm>
            <a:off x="7086600" y="5943600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Opening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9"/>
          <p:cNvSpPr/>
          <p:nvPr/>
        </p:nvSpPr>
        <p:spPr>
          <a:xfrm>
            <a:off x="8138160" y="4480560"/>
            <a:ext cx="713232" cy="684223"/>
          </a:xfrm>
          <a:prstGeom prst="rect">
            <a:avLst/>
          </a:prstGeom>
          <a:solidFill>
            <a:srgbClr val="0E9E85"/>
          </a:solidFill>
          <a:ln cap="flat" cmpd="sng" w="12700">
            <a:solidFill>
              <a:srgbClr val="0E9E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9"/>
          <p:cNvSpPr txBox="1"/>
          <p:nvPr/>
        </p:nvSpPr>
        <p:spPr>
          <a:xfrm>
            <a:off x="8001000" y="4242816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£140k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9"/>
          <p:cNvSpPr txBox="1"/>
          <p:nvPr/>
        </p:nvSpPr>
        <p:spPr>
          <a:xfrm>
            <a:off x="8001000" y="5943600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New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9"/>
          <p:cNvSpPr/>
          <p:nvPr/>
        </p:nvSpPr>
        <p:spPr>
          <a:xfrm>
            <a:off x="9052560" y="4453128"/>
            <a:ext cx="713232" cy="27432"/>
          </a:xfrm>
          <a:prstGeom prst="rect">
            <a:avLst/>
          </a:prstGeom>
          <a:solidFill>
            <a:srgbClr val="0E9E85"/>
          </a:solidFill>
          <a:ln cap="flat" cmpd="sng" w="12700">
            <a:solidFill>
              <a:srgbClr val="0E9E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9"/>
          <p:cNvSpPr txBox="1"/>
          <p:nvPr/>
        </p:nvSpPr>
        <p:spPr>
          <a:xfrm>
            <a:off x="8915400" y="4215384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£0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p9"/>
          <p:cNvSpPr txBox="1"/>
          <p:nvPr/>
        </p:nvSpPr>
        <p:spPr>
          <a:xfrm>
            <a:off x="8915400" y="5943600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Expansion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9966960" y="4480560"/>
            <a:ext cx="713232" cy="27432"/>
          </a:xfrm>
          <a:prstGeom prst="rect">
            <a:avLst/>
          </a:prstGeom>
          <a:solidFill>
            <a:srgbClr val="EB3B47"/>
          </a:solidFill>
          <a:ln cap="flat" cmpd="sng" w="12700">
            <a:solidFill>
              <a:srgbClr val="EB3B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9"/>
          <p:cNvSpPr txBox="1"/>
          <p:nvPr/>
        </p:nvSpPr>
        <p:spPr>
          <a:xfrm>
            <a:off x="9829800" y="4242816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£0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0" name="Google Shape;110;p9"/>
          <p:cNvSpPr txBox="1"/>
          <p:nvPr/>
        </p:nvSpPr>
        <p:spPr>
          <a:xfrm>
            <a:off x="9829800" y="5943600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Churn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10881360" y="4480560"/>
            <a:ext cx="713232" cy="1417320"/>
          </a:xfrm>
          <a:prstGeom prst="rect">
            <a:avLst/>
          </a:prstGeom>
          <a:solidFill>
            <a:srgbClr val="0A1218"/>
          </a:solidFill>
          <a:ln cap="flat" cmpd="sng" w="12700">
            <a:solidFill>
              <a:srgbClr val="0A12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9"/>
          <p:cNvSpPr txBox="1"/>
          <p:nvPr/>
        </p:nvSpPr>
        <p:spPr>
          <a:xfrm>
            <a:off x="10744200" y="4242816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£290k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3" name="Google Shape;113;p9"/>
          <p:cNvSpPr txBox="1"/>
          <p:nvPr/>
        </p:nvSpPr>
        <p:spPr>
          <a:xfrm>
            <a:off x="10744200" y="5943600"/>
            <a:ext cx="987552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Closing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14" name="Google Shape;114;p9"/>
          <p:cNvCxnSpPr/>
          <p:nvPr/>
        </p:nvCxnSpPr>
        <p:spPr>
          <a:xfrm>
            <a:off x="7132320" y="5897880"/>
            <a:ext cx="4553712" cy="0"/>
          </a:xfrm>
          <a:prstGeom prst="straightConnector1">
            <a:avLst/>
          </a:prstGeom>
          <a:noFill/>
          <a:ln cap="flat" cmpd="sng" w="12700">
            <a:solidFill>
              <a:srgbClr val="C3CBD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5 · PIPELINE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1" name="Google Shape;121;p10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[Qualified pipeline by stage, coverage against next quarter, and what was won and lost]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" name="Google Shape;122;p10"/>
          <p:cNvSpPr txBox="1"/>
          <p:nvPr/>
        </p:nvSpPr>
        <p:spPr>
          <a:xfrm>
            <a:off x="548640" y="1901952"/>
            <a:ext cx="5852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 · end of Q1 2027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123" name="Google Shape;123;p10"/>
          <p:cNvGraphicFramePr/>
          <p:nvPr/>
        </p:nvGraphicFramePr>
        <p:xfrm>
          <a:off x="548640" y="2194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{4CC5B40B-BE74-49DB-AD52-83A8DEFF0912}</a:tableStyleId>
              </a:tblPr>
              <a:tblGrid>
                <a:gridCol w="2651750"/>
                <a:gridCol w="914400"/>
                <a:gridCol w="1143000"/>
                <a:gridCol w="1143000"/>
              </a:tblGrid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Stage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Deals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Value (ACV)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Weighted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 · Qualified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£100,000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 · Demo held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£60,000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£18,000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 · Proposal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£90,000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£41,000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 · Pilot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£100,000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£60,000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 · Contract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£60,000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£51,000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Qualified pipeline, stages 2–6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11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£410,000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£185,000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</a:tr>
            </a:tbl>
          </a:graphicData>
        </a:graphic>
      </p:graphicFrame>
      <p:sp>
        <p:nvSpPr>
          <p:cNvPr id="124" name="Google Shape;124;p10"/>
          <p:cNvSpPr txBox="1"/>
          <p:nvPr/>
        </p:nvSpPr>
        <p:spPr>
          <a:xfrm>
            <a:off x="548640" y="4434840"/>
            <a:ext cx="5852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Overwrite every number. Weighted = ACV × the stage’s probability, rounded to the nearest £1,000. Probabilities are illustrative until replaced by your own history.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6766560" y="1920240"/>
            <a:ext cx="4876495" cy="114300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COVERAGE · QUALIFIED ÷ NEW-ARR TARGET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573AD"/>
              </a:buClr>
              <a:buSzPts val="3600"/>
              <a:buFont typeface="Inter"/>
              <a:buNone/>
            </a:pPr>
            <a:r>
              <a:rPr b="1" i="0" lang="en-US" sz="3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2.9×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Standard 3× (illustrative). New-ARR target this quarter: £140,000.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6" name="Google Shape;126;p10"/>
          <p:cNvSpPr txBox="1"/>
          <p:nvPr/>
        </p:nvSpPr>
        <p:spPr>
          <a:xfrm>
            <a:off x="6766560" y="3200400"/>
            <a:ext cx="4876495" cy="7772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[Won this quarter: N deals, £X — names, sources, days to close]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10"/>
          <p:cNvSpPr txBox="1"/>
          <p:nvPr/>
        </p:nvSpPr>
        <p:spPr>
          <a:xfrm>
            <a:off x="6766560" y="4114800"/>
            <a:ext cx="4876495" cy="822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[Lost this quarter: N — reasons and counts: no decision, competitor, build internally, price, security or procurement, timing]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8" name="Google Shape;128;p10"/>
          <p:cNvSpPr txBox="1"/>
          <p:nvPr/>
        </p:nvSpPr>
        <p:spPr>
          <a:xfrm>
            <a:off x="548640" y="5029200"/>
            <a:ext cx="11094415" cy="132588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2027: won 3 (£140,000): county council £60,000 (pilot conversion, 68 days), city practice £45,000 (referral, 55 days), practice £35,000 (outbound, 98 days). Lost 6: no decision 3, price 1, build internally 1, timing 1. Win rate 33%; sales cycle 74 days on won deals. Coverage 2.9× against the £140,000 quarterly new-ARR target, below the illustrative 3× standard; the SDR hire in April is the response.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6 · PRODUCT AND TECHNOLOGY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5" name="Google Shape;135;p11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shipped, how good it is on live work, and what is next]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548640" y="1920240"/>
            <a:ext cx="3520440" cy="265176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1"/>
          <p:cNvSpPr txBox="1"/>
          <p:nvPr/>
        </p:nvSpPr>
        <p:spPr>
          <a:xfrm>
            <a:off x="685800" y="2029968"/>
            <a:ext cx="32461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SHIPPED THIS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8" name="Google Shape;138;p11"/>
          <p:cNvSpPr txBox="1"/>
          <p:nvPr/>
        </p:nvSpPr>
        <p:spPr>
          <a:xfrm>
            <a:off x="685800" y="2331720"/>
            <a:ext cx="3246120" cy="21031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[Three things shipped, each with the customer problem it solved and who asked for it]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9" name="Google Shape;139;p11"/>
          <p:cNvSpPr/>
          <p:nvPr/>
        </p:nvSpPr>
        <p:spPr>
          <a:xfrm>
            <a:off x="4335628" y="1920240"/>
            <a:ext cx="3520440" cy="265176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1"/>
          <p:cNvSpPr txBox="1"/>
          <p:nvPr/>
        </p:nvSpPr>
        <p:spPr>
          <a:xfrm>
            <a:off x="4472788" y="2029968"/>
            <a:ext cx="32461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ACCURACY AND QUALITY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1"/>
          <p:cNvSpPr txBox="1"/>
          <p:nvPr/>
        </p:nvSpPr>
        <p:spPr>
          <a:xfrm>
            <a:off x="4472788" y="2331720"/>
            <a:ext cx="3246120" cy="658368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ACCURACY ON LIVE WORK · [DATE]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11"/>
          <p:cNvSpPr txBox="1"/>
          <p:nvPr/>
        </p:nvSpPr>
        <p:spPr>
          <a:xfrm>
            <a:off x="4472788" y="3044952"/>
            <a:ext cx="3246120" cy="658368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UNITS OF WORK THIS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3" name="Google Shape;143;p11"/>
          <p:cNvSpPr txBox="1"/>
          <p:nvPr/>
        </p:nvSpPr>
        <p:spPr>
          <a:xfrm>
            <a:off x="4472788" y="3758184"/>
            <a:ext cx="3246120" cy="658368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TURNAROUND OR LATENCY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000"/>
              <a:buFont typeface="Inter"/>
              <a:buNone/>
            </a:pPr>
            <a:r>
              <a:rPr b="1" i="0" lang="en-US" sz="20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 minutes]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4" name="Google Shape;144;p11"/>
          <p:cNvSpPr/>
          <p:nvPr/>
        </p:nvSpPr>
        <p:spPr>
          <a:xfrm>
            <a:off x="8122615" y="1920240"/>
            <a:ext cx="3520440" cy="265176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1"/>
          <p:cNvSpPr txBox="1"/>
          <p:nvPr/>
        </p:nvSpPr>
        <p:spPr>
          <a:xfrm>
            <a:off x="8259775" y="2029968"/>
            <a:ext cx="32461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ROADMAP, NEXT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8259775" y="2331720"/>
            <a:ext cx="3246120" cy="21031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[Three items, each tied to a deal, a renewal or a cost line — with the month]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" name="Google Shape;147;p11"/>
          <p:cNvSpPr txBox="1"/>
          <p:nvPr/>
        </p:nvSpPr>
        <p:spPr>
          <a:xfrm>
            <a:off x="548640" y="4754880"/>
            <a:ext cx="11094415" cy="160020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2027. Shipped: the policy-checklist library for 14 authorities (illustrative); drawing extraction v2, asked for by the county council; audit-trail export for the city practice. Quality: accuracy on live applications 94.1% (target 95% by June); 4,100 applications processed in the quarter, 1,540 in March; median turnaround 11 minutes (illustrative).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Next quarter: case-management integration for councils (needed by two pilots); self-serve onboarding to cut forward-deployed time per customer; evaluation set from 1,200 to 2,000 applications.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7 · CUSTOMERS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4" name="Google Shape;154;p12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[Who is using it, who is at risk, what renews next, and who will speak for you]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5" name="Google Shape;155;p12"/>
          <p:cNvSpPr/>
          <p:nvPr/>
        </p:nvSpPr>
        <p:spPr>
          <a:xfrm>
            <a:off x="548640" y="1920240"/>
            <a:ext cx="5431536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"/>
          <p:cNvSpPr txBox="1"/>
          <p:nvPr/>
        </p:nvSpPr>
        <p:spPr>
          <a:xfrm>
            <a:off x="685800" y="2029968"/>
            <a:ext cx="515721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USAGE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12"/>
          <p:cNvSpPr/>
          <p:nvPr/>
        </p:nvSpPr>
        <p:spPr>
          <a:xfrm>
            <a:off x="6208776" y="1920240"/>
            <a:ext cx="5431536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2"/>
          <p:cNvSpPr txBox="1"/>
          <p:nvPr/>
        </p:nvSpPr>
        <p:spPr>
          <a:xfrm>
            <a:off x="6345936" y="2029968"/>
            <a:ext cx="515721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HEALTH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p12"/>
          <p:cNvSpPr txBox="1"/>
          <p:nvPr/>
        </p:nvSpPr>
        <p:spPr>
          <a:xfrm>
            <a:off x="6345936" y="2304288"/>
            <a:ext cx="5157216" cy="9418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[Customer · Healthy / Watch / At risk · why · the action]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2"/>
          <p:cNvSpPr/>
          <p:nvPr/>
        </p:nvSpPr>
        <p:spPr>
          <a:xfrm>
            <a:off x="548640" y="3520440"/>
            <a:ext cx="5431536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2"/>
          <p:cNvSpPr txBox="1"/>
          <p:nvPr/>
        </p:nvSpPr>
        <p:spPr>
          <a:xfrm>
            <a:off x="685800" y="3630168"/>
            <a:ext cx="515721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RENEWALS COMING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685800" y="3904488"/>
            <a:ext cx="5157216" cy="9418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[Customer · renewal date · ACV · status: Agreed / In discussion / At risk]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2"/>
          <p:cNvSpPr/>
          <p:nvPr/>
        </p:nvSpPr>
        <p:spPr>
          <a:xfrm>
            <a:off x="6208776" y="3520440"/>
            <a:ext cx="5431536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"/>
          <p:cNvSpPr txBox="1"/>
          <p:nvPr/>
        </p:nvSpPr>
        <p:spPr>
          <a:xfrm>
            <a:off x="6345936" y="3630168"/>
            <a:ext cx="515721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REFERENCES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5" name="Google Shape;165;p12"/>
          <p:cNvSpPr txBox="1"/>
          <p:nvPr/>
        </p:nvSpPr>
        <p:spPr>
          <a:xfrm>
            <a:off x="6345936" y="3904488"/>
            <a:ext cx="5157216" cy="9418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[Customer · will take a reference call: Yes / No · last used]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12"/>
          <p:cNvSpPr txBox="1"/>
          <p:nvPr/>
        </p:nvSpPr>
        <p:spPr>
          <a:xfrm>
            <a:off x="685800" y="2304288"/>
            <a:ext cx="2510028" cy="9418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ACCOUNTS ACTIVE WEEKLY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 of 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2"/>
          <p:cNvSpPr txBox="1"/>
          <p:nvPr/>
        </p:nvSpPr>
        <p:spPr>
          <a:xfrm>
            <a:off x="3332988" y="2304288"/>
            <a:ext cx="2510028" cy="94183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UNITS OF WORK THIS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1600"/>
              <a:buFont typeface="Inter"/>
              <a:buNone/>
            </a:pPr>
            <a:r>
              <a:rPr b="1" i="0" lang="en-US" sz="1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[N] vs [N] last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548640" y="5120640"/>
            <a:ext cx="11094415" cy="128016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2027: 7 of 8 accounts active weekly; 1,540 applications in March against 1,210 in February. Health: county council — healthy, county-wide rollout agreed for Q2; city practice — watch, usage down since February, new champion needed; multi-office practice — at risk, first quarterly invoice paid 45 days late. Renewals: planning consultancy £35,000 renewed 24/03/2027; city practice £30,000 due 01/06/2027 (watch); district council £25,000 due 01/08/2027. References: regional practice and district council will take calls; county council from Q3.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8 · PEOPLE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[Who joined, who is still to hire, and what changed in the team]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6" name="Google Shape;176;p13"/>
          <p:cNvSpPr txBox="1"/>
          <p:nvPr/>
        </p:nvSpPr>
        <p:spPr>
          <a:xfrm>
            <a:off x="548640" y="1920240"/>
            <a:ext cx="3017520" cy="13716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HEADCOUNT AT QUARTER END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7" name="Google Shape;177;p13"/>
          <p:cNvSpPr txBox="1"/>
          <p:nvPr/>
        </p:nvSpPr>
        <p:spPr>
          <a:xfrm>
            <a:off x="548640" y="3429000"/>
            <a:ext cx="3017520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[Started: N · Open: N · Left: 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p13"/>
          <p:cNvSpPr txBox="1"/>
          <p:nvPr/>
        </p:nvSpPr>
        <p:spPr>
          <a:xfrm>
            <a:off x="548640" y="4114800"/>
            <a:ext cx="3017520" cy="7772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[Monthly people cost: £X, against the cash plan 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9" name="Google Shape;179;p13"/>
          <p:cNvSpPr txBox="1"/>
          <p:nvPr/>
        </p:nvSpPr>
        <p:spPr>
          <a:xfrm>
            <a:off x="3977640" y="1920240"/>
            <a:ext cx="76654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STARTED THIS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0" name="Google Shape;180;p13"/>
          <p:cNvSpPr txBox="1"/>
          <p:nvPr/>
        </p:nvSpPr>
        <p:spPr>
          <a:xfrm>
            <a:off x="3977640" y="2194560"/>
            <a:ext cx="3741268" cy="6400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[Role · start date · function · what they own]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7901788" y="2194560"/>
            <a:ext cx="3741268" cy="6400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[Role · start date · function · what they own]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2" name="Google Shape;182;p13"/>
          <p:cNvSpPr txBox="1"/>
          <p:nvPr/>
        </p:nvSpPr>
        <p:spPr>
          <a:xfrm>
            <a:off x="3977640" y="2971800"/>
            <a:ext cx="76654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OPEN ROLES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p13"/>
          <p:cNvSpPr txBox="1"/>
          <p:nvPr/>
        </p:nvSpPr>
        <p:spPr>
          <a:xfrm>
            <a:off x="3977640" y="3246120"/>
            <a:ext cx="2433218" cy="822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[Role · target start · monthly cost · Sourcing / Interviewing / Offer]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4" name="Google Shape;184;p13"/>
          <p:cNvSpPr txBox="1"/>
          <p:nvPr/>
        </p:nvSpPr>
        <p:spPr>
          <a:xfrm>
            <a:off x="6593738" y="3246120"/>
            <a:ext cx="2433218" cy="822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[Role · target start · monthly cost · Sourcing / Interviewing / Offer]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9209837" y="3246120"/>
            <a:ext cx="2433218" cy="822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[Role · target start · monthly cost · Sourcing / Interviewing / Offer]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3977640" y="4206240"/>
            <a:ext cx="76654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ORG CHANGES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3977640" y="4480560"/>
            <a:ext cx="7665415" cy="4114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[Who now reports to whom; what changed and why]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548640" y="5074920"/>
            <a:ext cx="11094415" cy="128016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2027: headcount 7 (5 at the close). Started: account executive on 05/01/2027 (sales, owns all new deals with the CEO); forward-deployed engineer on 01/02/2027 (delivery, owns onboarding and integrations). Open: sales development rep, April, £4,500 a month, interviewing; customer success manager, July, £5,500 a month, not started; senior ML engineer, September, £9,000 a month, advisor covering. Org change: the CTO now owns delivery; the CEO owns all sales until the SDR starts. People cost £48,500 a month against £48,500 in the cash plan.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9 · FINANCE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5" name="Google Shape;195;p14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quarter’s P&amp;L against plan, cash against plan, and the date the next raise opens]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6" name="Google Shape;196;p14"/>
          <p:cNvSpPr txBox="1"/>
          <p:nvPr/>
        </p:nvSpPr>
        <p:spPr>
          <a:xfrm>
            <a:off x="548640" y="1901952"/>
            <a:ext cx="60350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 · Q1 2027. Overwrite every number.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197" name="Google Shape;197;p14"/>
          <p:cNvGraphicFramePr/>
          <p:nvPr/>
        </p:nvGraphicFramePr>
        <p:xfrm>
          <a:off x="548640" y="2194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{4CC5B40B-BE74-49DB-AD52-83A8DEFF0912}</a:tableStyleId>
              </a:tblPr>
              <a:tblGrid>
                <a:gridCol w="3017525"/>
                <a:gridCol w="1005850"/>
                <a:gridCol w="1005850"/>
                <a:gridCol w="1005850"/>
              </a:tblGrid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£, this quarter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Actual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Plan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Variance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Revenue recognised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60,000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Cost of revenue (hosting, inference, review)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(18,000)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(18,000)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Gross profit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44,000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Gross margin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71%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+1 pt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People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(138,000)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(138,000)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Contractors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(18,000)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(18,000)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Software and tools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(6,000)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(6,000)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Marketing and events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(12,000)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(14,000)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Office and travel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(10,500)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(10,500)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Professional fees, insurance and other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(14,400)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(14,400)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Total operating costs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(198,900)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(200,900)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+2,000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</a:tr>
              <a:tr h="256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EBITDA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(154,900)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(158,900)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+4,000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31750" marB="31750" marR="31750" marL="3175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5F6"/>
                    </a:solidFill>
                  </a:tcPr>
                </a:tc>
              </a:tr>
            </a:tbl>
          </a:graphicData>
        </a:graphic>
      </p:graphicFrame>
      <p:sp>
        <p:nvSpPr>
          <p:cNvPr id="198" name="Google Shape;198;p14"/>
          <p:cNvSpPr txBox="1"/>
          <p:nvPr/>
        </p:nvSpPr>
        <p:spPr>
          <a:xfrm>
            <a:off x="548640" y="5943600"/>
            <a:ext cx="6035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Negatives in parentheses. Variance = actual − plan; a positive variance is favourable.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9" name="Google Shape;199;p14"/>
          <p:cNvSpPr txBox="1"/>
          <p:nvPr/>
        </p:nvSpPr>
        <p:spPr>
          <a:xfrm>
            <a:off x="6949440" y="1920240"/>
            <a:ext cx="4693615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CASH AT QUARTER END · PLAN 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0" name="Google Shape;200;p14"/>
          <p:cNvSpPr txBox="1"/>
          <p:nvPr/>
        </p:nvSpPr>
        <p:spPr>
          <a:xfrm>
            <a:off x="6949440" y="2880360"/>
            <a:ext cx="4693615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NET BURN THIS QUARTER · PLAN 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14"/>
          <p:cNvSpPr txBox="1"/>
          <p:nvPr/>
        </p:nvSpPr>
        <p:spPr>
          <a:xfrm>
            <a:off x="6949440" y="3840480"/>
            <a:ext cx="4693615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RUNWAY · THE NEXT RAISE MUST OPEN 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200"/>
              <a:buFont typeface="Inter"/>
              <a:buNone/>
            </a:pPr>
            <a:r>
              <a:rPr b="1" i="0" lang="en-US" sz="2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 months] · [DD/MM/YYYY]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14"/>
          <p:cNvSpPr txBox="1"/>
          <p:nvPr/>
        </p:nvSpPr>
        <p:spPr>
          <a:xfrm>
            <a:off x="6949440" y="4846320"/>
            <a:ext cx="4693615" cy="150876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Q1 2027: cash £1,330,000 against plan £1,300,000; net burn £178,000 against plan £185,000; 19 months of runway. The cash plan says the next raise must open on 01/11/2027 (cash-out May 2028, less six months). Net burn is the cash movement; it differs from EBITDA by VAT, the timing of collections, and deposits.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10 · RISKS AND THE PLAN FOR EACH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9" name="Google Shape;209;p15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[Each risk with the indicator you watch, the trigger that acts, the action and its owner]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548640" y="1901952"/>
            <a:ext cx="110944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 · Q1 2027. Replace with your own risks; keep the five columns.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211" name="Google Shape;211;p15"/>
          <p:cNvGraphicFramePr/>
          <p:nvPr/>
        </p:nvGraphicFramePr>
        <p:xfrm>
          <a:off x="548640" y="2194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{4CC5B40B-BE74-49DB-AD52-83A8DEFF0912}</a:tableStyleId>
              </a:tblPr>
              <a:tblGrid>
                <a:gridCol w="2103125"/>
                <a:gridCol w="2651750"/>
                <a:gridCol w="2103125"/>
                <a:gridCol w="2926075"/>
                <a:gridCol w="1310325"/>
              </a:tblGrid>
              <a:tr h="27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Risk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Leading indicator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Trigger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Action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Owner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Customer concentration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Largest customer as a share of ARR: 21% (county council)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Any customer above 30% of ARR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Close two more authorities in Q2; cap any single contract at 25% of ARR until Q4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CEO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Security questionnaires slow deals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Working days from questionnaire received to returned: 12 (was 30)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Above 15 working days on any deal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Trust pack rebuilt; ISO 27001 programme decision on slide 3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CTO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Accuracy below the 95% target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Accuracy on live applications, weekly: 94.1%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Below 92% in any week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Evaluation set to 2,000 applications; senior ML engineer hire in September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CTO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Sales capacity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Qualified meetings a week: 11 in March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Below 8 a week for two weeks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SDR starts in April; CEO outbound stays at 8 hours a week until then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CEO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Runway and the raise date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Months of runway: 19; raise opens 01/11/2027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Below 15 months, or ARR below £450,000 on 30/09/2027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Hiring pauses after the SDR; raise preparation starts in July regardless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CEO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[Risk]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[What you measure, and its value now]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[The value that triggers the action]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[What happens, by when]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[Name]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11 · NEXT QUARTER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8" name="Google Shape;218;p16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four targets for next quarter, and the three priorities that deliver them]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9" name="Google Shape;219;p16"/>
          <p:cNvSpPr txBox="1"/>
          <p:nvPr/>
        </p:nvSpPr>
        <p:spPr>
          <a:xfrm>
            <a:off x="548640" y="1920240"/>
            <a:ext cx="2636444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ARR AT QUARTER END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0" name="Google Shape;220;p16"/>
          <p:cNvSpPr txBox="1"/>
          <p:nvPr/>
        </p:nvSpPr>
        <p:spPr>
          <a:xfrm>
            <a:off x="3367964" y="1920240"/>
            <a:ext cx="2636444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NEW PAYING CUSTOMERS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1" name="Google Shape;221;p16"/>
          <p:cNvSpPr txBox="1"/>
          <p:nvPr/>
        </p:nvSpPr>
        <p:spPr>
          <a:xfrm>
            <a:off x="6187288" y="1920240"/>
            <a:ext cx="2636444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PILOTS LIVE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16"/>
          <p:cNvSpPr txBox="1"/>
          <p:nvPr/>
        </p:nvSpPr>
        <p:spPr>
          <a:xfrm>
            <a:off x="9006611" y="1920240"/>
            <a:ext cx="2636444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HIRES STARTED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[Role · month]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548640" y="3063240"/>
            <a:ext cx="110944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THE THREE PRIORITIES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16"/>
          <p:cNvSpPr/>
          <p:nvPr/>
        </p:nvSpPr>
        <p:spPr>
          <a:xfrm>
            <a:off x="548640" y="3364992"/>
            <a:ext cx="3545738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6"/>
          <p:cNvSpPr/>
          <p:nvPr/>
        </p:nvSpPr>
        <p:spPr>
          <a:xfrm>
            <a:off x="685800" y="3502152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6"/>
          <p:cNvSpPr txBox="1"/>
          <p:nvPr/>
        </p:nvSpPr>
        <p:spPr>
          <a:xfrm>
            <a:off x="685800" y="3502152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7" name="Google Shape;227;p16"/>
          <p:cNvSpPr txBox="1"/>
          <p:nvPr/>
        </p:nvSpPr>
        <p:spPr>
          <a:xfrm>
            <a:off x="1188720" y="3502152"/>
            <a:ext cx="2768498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76200" lIns="101600" spcFirstLastPara="1" rIns="1016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[Priority 1]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Owner: [name]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Done when: [the test, with a 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8" name="Google Shape;228;p16"/>
          <p:cNvSpPr/>
          <p:nvPr/>
        </p:nvSpPr>
        <p:spPr>
          <a:xfrm>
            <a:off x="4322978" y="3364992"/>
            <a:ext cx="3545738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6"/>
          <p:cNvSpPr/>
          <p:nvPr/>
        </p:nvSpPr>
        <p:spPr>
          <a:xfrm>
            <a:off x="4460138" y="3502152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6"/>
          <p:cNvSpPr txBox="1"/>
          <p:nvPr/>
        </p:nvSpPr>
        <p:spPr>
          <a:xfrm>
            <a:off x="4460138" y="3502152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4963058" y="3502152"/>
            <a:ext cx="2768498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76200" lIns="101600" spcFirstLastPara="1" rIns="1016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[Priority 2]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Owner: [name]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Done when: [the test, with a 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p16"/>
          <p:cNvSpPr/>
          <p:nvPr/>
        </p:nvSpPr>
        <p:spPr>
          <a:xfrm>
            <a:off x="8097317" y="3364992"/>
            <a:ext cx="3545738" cy="14630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6"/>
          <p:cNvSpPr/>
          <p:nvPr/>
        </p:nvSpPr>
        <p:spPr>
          <a:xfrm>
            <a:off x="8234477" y="3502152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6"/>
          <p:cNvSpPr txBox="1"/>
          <p:nvPr/>
        </p:nvSpPr>
        <p:spPr>
          <a:xfrm>
            <a:off x="8234477" y="3502152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8737397" y="3502152"/>
            <a:ext cx="2768498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76200" lIns="101600" spcFirstLastPara="1" rIns="1016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[Priority 3]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Owner: [name]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Done when: [the test, with a 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548640" y="5029200"/>
            <a:ext cx="11094415" cy="132588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Northlight, Q2 2027 targets: ARR £410,000; 4 new paying customers; 3 pilots live; SDR started in April. Priorities: (1) convert the two live pilots to annual contracts — owner CEO; done when both are signed by 30/06/2027. (2) Accuracy at 95% on live applications — owner CTO; done when four consecutive weeks in June are at or above 95%. (3) ISO 27001 programme started and the trust pack in every proposal — owner CTO; done when the gap assessment is complete by 31/05/2027.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12 · APPENDIX: DEFINITIONS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3" name="Google Shape;243;p17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The same definitions every quarter, so the numbers compare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548640" y="1920240"/>
            <a:ext cx="4754880" cy="434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7"/>
          <p:cNvSpPr txBox="1"/>
          <p:nvPr/>
        </p:nvSpPr>
        <p:spPr>
          <a:xfrm>
            <a:off x="548640" y="1920240"/>
            <a:ext cx="47548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Revenue and cash definitions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Headline ARR: billed and collected recurring revenue, the number the next investor prices.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Shown separately, never added to the headline: contracted but not yet billed; pilot and trial fees; set-up and one-off fees; services (flag if above 20% of revenue).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Nothing is revenue before a signature.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Gross margin: revenue less hosting, model inference and human review.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Net burn: cash out less cash in, in the period. Runway: cash ÷ the average net burn of the next three months.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Coverage: qualified pipeline (stages 2–6) ÷ the quarter’s new-ARR target. The standard is 3× (illustrative).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Win rate: won ÷ (won + lost), on deals closed in the period.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246" name="Google Shape;246;p17"/>
          <p:cNvGraphicFramePr/>
          <p:nvPr/>
        </p:nvGraphicFramePr>
        <p:xfrm>
          <a:off x="5669280" y="19202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{4CC5B40B-BE74-49DB-AD52-83A8DEFF0912}</a:tableStyleId>
              </a:tblPr>
              <a:tblGrid>
                <a:gridCol w="365750"/>
                <a:gridCol w="1234450"/>
                <a:gridCol w="3779225"/>
                <a:gridCol w="594350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#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Stage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Enters when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Prob.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0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Target account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 the ideal-customer list; not contacted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Engaged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Reply received; qualification call booked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Qualified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Fit, trigger, budget owner, timeline recorded; value counts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15%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Demo held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Champion named; business case sent within 24 hours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Proposal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Proposal sent; decision process and timeline recorded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45%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Pilot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Pilot signed: success criteria, price, conversion terms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6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Contract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Terms agreed; legal and procurement in progress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85%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7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Closed won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Signed; first invoice raised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100%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Closed lost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Reason recorded: no decision, competitor, build, price, timing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7" name="Google Shape;247;p17"/>
          <p:cNvSpPr txBox="1"/>
          <p:nvPr/>
        </p:nvSpPr>
        <p:spPr>
          <a:xfrm>
            <a:off x="5669280" y="5760720"/>
            <a:ext cx="59737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Stage taxonomy 0–8. Probabilities are illustrative; replace them with your own conversion history.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8" name="Google Shape;248;p17"/>
          <p:cNvSpPr txBox="1"/>
          <p:nvPr/>
        </p:nvSpPr>
        <p:spPr>
          <a:xfrm>
            <a:off x="548640" y="6492240"/>
            <a:ext cx="11094415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 Sure Valley Ventures founder resource · svv.ai · v1 · 2026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VV Founder Resources">
  <a:themeElements>
    <a:clrScheme name="SVV Founder Resources">
      <a:dk1>
        <a:srgbClr val="0A1218"/>
      </a:dk1>
      <a:lt1>
        <a:srgbClr val="F3F5F6"/>
      </a:lt1>
      <a:dk2>
        <a:srgbClr val="3D4A55"/>
      </a:dk2>
      <a:lt2>
        <a:srgbClr val="FFFFFF"/>
      </a:lt2>
      <a:accent1>
        <a:srgbClr val="14B1E7"/>
      </a:accent1>
      <a:accent2>
        <a:srgbClr val="0E9E85"/>
      </a:accent2>
      <a:accent3>
        <a:srgbClr val="F2B705"/>
      </a:accent3>
      <a:accent4>
        <a:srgbClr val="6C5BFF"/>
      </a:accent4>
      <a:accent5>
        <a:srgbClr val="B42B2B"/>
      </a:accent5>
      <a:accent6>
        <a:srgbClr val="0573AD"/>
      </a:accent6>
      <a:hlink>
        <a:srgbClr val="0573AD"/>
      </a:hlink>
      <a:folHlink>
        <a:srgbClr val="6C5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VV Founder Resources">
  <a:themeElements>
    <a:clrScheme name="SVV Founder Resources">
      <a:dk1>
        <a:srgbClr val="0A1218"/>
      </a:dk1>
      <a:lt1>
        <a:srgbClr val="F3F5F6"/>
      </a:lt1>
      <a:dk2>
        <a:srgbClr val="3D4A55"/>
      </a:dk2>
      <a:lt2>
        <a:srgbClr val="FFFFFF"/>
      </a:lt2>
      <a:accent1>
        <a:srgbClr val="14B1E7"/>
      </a:accent1>
      <a:accent2>
        <a:srgbClr val="0E9E85"/>
      </a:accent2>
      <a:accent3>
        <a:srgbClr val="F2B705"/>
      </a:accent3>
      <a:accent4>
        <a:srgbClr val="6C5BFF"/>
      </a:accent4>
      <a:accent5>
        <a:srgbClr val="B42B2B"/>
      </a:accent5>
      <a:accent6>
        <a:srgbClr val="0573AD"/>
      </a:accent6>
      <a:hlink>
        <a:srgbClr val="0573AD"/>
      </a:hlink>
      <a:folHlink>
        <a:srgbClr val="6C5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