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12192000"/>
  <p:embeddedFontLst>
    <p:embeddedFont>
      <p:font typeface="Inter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162F032-C20D-436B-82BE-8939D2E05C21}">
  <a:tblStyle styleId="{6162F032-C20D-436B-82BE-8939D2E05C2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font" Target="fonts/Inter-regular.fntdata"/><Relationship Id="rId20" Type="http://schemas.openxmlformats.org/officeDocument/2006/relationships/font" Target="fonts/Inter-bold.fntdata"/><Relationship Id="rId21" Type="http://schemas.openxmlformats.org/officeDocument/2006/relationships/font" Target="fonts/Inter-italic.fntdata"/><Relationship Id="rId22" Type="http://schemas.openxmlformats.org/officeDocument/2006/relationships/font" Target="fonts/Inter-boldItalic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" name="Google Shape;1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How to use this deck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Delete this slide before the deck leaves the company.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Each of the twelve slides carries speaker notes: what investors read on that slide, and the two mistakes they see most often.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Keep the order. Investors skim in this sequence: what you do, the problem, the proof, the team, the ask.</a:t>
            </a:r>
            <a:endParaRPr/>
          </a:p>
        </p:txBody>
      </p:sp>
      <p:sp>
        <p:nvSpPr>
          <p:cNvPr id="16" name="Google Shape;1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they can say what you do in one sentence after reading it once.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Which buyer pays, and for what outcome.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Stage, amount and where you are, so the deck is filed in the right place.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tagline (“reimagining planning”) instead of a sentence with a customer and an outcome in it.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one-liner that names the technology and not the job it does.</a:t>
            </a:r>
            <a:endParaRPr/>
          </a:p>
        </p:txBody>
      </p:sp>
      <p:sp>
        <p:nvSpPr>
          <p:cNvPr id="34" name="Google Shape;3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the problem is measured in the customer’s units: hours, days, pounds, error rates.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Who owns the problem and holds the budget, and how they cope today.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the cost is large enough for one customer to pay your price several times over.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market-level problem (“planning is broken”) with no single customer’s numbers.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Numbers with no source: say which customer, which pilot or which interview they came from.</a:t>
            </a:r>
            <a:endParaRPr/>
          </a:p>
        </p:txBody>
      </p:sp>
      <p:sp>
        <p:nvSpPr>
          <p:cNvPr id="48" name="Google Shape;4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they understand what the product does from one screen, without a demo.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Who the daily user is, and whether that person is also the buyer.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The before-and-after in the customer’s numbers, not in features.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An architecture diagram or a feature grid where the product screen should be.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Describing what the model is instead of what the user gets.</a:t>
            </a:r>
            <a:endParaRPr/>
          </a:p>
        </p:txBody>
      </p:sp>
      <p:sp>
        <p:nvSpPr>
          <p:cNvPr id="60" name="Google Shape;60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dated, external change, not an internal milestone.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Evidence a stranger can check: a regulation, a price curve, a published target.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Why the window is open to you specifically and not to the incumbent.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“AI is here” as the whole argument.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trend with no date and no number.</a:t>
            </a:r>
            <a:endParaRPr/>
          </a:p>
        </p:txBody>
      </p:sp>
      <p:sp>
        <p:nvSpPr>
          <p:cNvPr id="73" name="Google Shape;7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The headline number, and whether it is billed and collected recurring revenue.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Growth over six months, and whether the recent months are faster than the early ones.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Usage: whether customers use the product every week, and whether the first renewals came in.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Adding pilots, set-up fees and signed-but-unbilled contracts into “ARR”.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cumulative chart that hides a flat recent quarter.</a:t>
            </a:r>
            <a:endParaRPr/>
          </a:p>
        </p:txBody>
      </p:sp>
      <p:sp>
        <p:nvSpPr>
          <p:cNvPr id="95" name="Google Shape;9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written ideal customer that most of the pipeline matches.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process with named stages and conversion rates, and enough deals through it to trust the rates.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pilots are paid, time-boxed and converting.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Three segments and two geographies at seed, with no beachhead.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Free pilots with no end date and no conversion price agreed up front.</a:t>
            </a:r>
            <a:endParaRPr/>
          </a:p>
        </p:txBody>
      </p:sp>
      <p:sp>
        <p:nvSpPr>
          <p:cNvPr id="111" name="Google Shape;111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bottom-up number: counts × price, with the assumptions on the slide.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the beachhead alone supports the next two years of growth.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the counts have a source, or came from a report’s top-down figure divided by something.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£30bn market with no path from here to there.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Counting every organisation as reachable at the same price.</a:t>
            </a:r>
            <a:endParaRPr/>
          </a:p>
        </p:txBody>
      </p:sp>
      <p:sp>
        <p:nvSpPr>
          <p:cNvPr id="138" name="Google Shape;138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doing nothing and building it internally are on the slide; they are the alternatives that win most deals.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“where we win” is tested in deals, or asserted.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the incumbent could add your feature in a quarter, and what stops them.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“We have no competitors.”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matrix where you have every tick and everyone else has none.</a:t>
            </a:r>
            <a:endParaRPr/>
          </a:p>
        </p:txBody>
      </p:sp>
      <p:sp>
        <p:nvSpPr>
          <p:cNvPr id="155" name="Google Shape;155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measured accuracy number on live work, with a date, and an evaluation set that is re-run.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The cost per unit of work, and whether gross margin heads towards 70% or more as volume grows.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What gets harder to copy with every customer: data, integrations, a workflow the customer depends 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“Proprietary AI” with no evaluation set and no number.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moat that is a model provider’s moat, not yours.</a:t>
            </a:r>
            <a:endParaRPr/>
          </a:p>
        </p:txBody>
      </p:sp>
      <p:sp>
        <p:nvSpPr>
          <p:cNvPr id="164" name="Google Shape;16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Build, sell and domain each owned by a named founder, and whether any of the three is missing.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Every founder full-time from the close, with vesting signed and IP assigned before the money lands.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The first two hires planned and costed, and who covers the gap until they start.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Advisors listed as if they were the team.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founder still part-time, or a split that leaves no one owning sales.</a:t>
            </a:r>
            <a:endParaRPr/>
          </a:p>
        </p:txBody>
      </p:sp>
      <p:sp>
        <p:nvSpPr>
          <p:cNvPr id="197" name="Google Shape;19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The numbers the next round needs, stated now: ARR, customers, growth rate, and the date.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the hires are sequenced to the pipeline, not to the cash.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Whether each quarter has a milestone a stranger could verify.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 plan that ends when the money runs out rather than six months before.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Milestones with no numbers (“expand to Europe”).</a:t>
            </a:r>
            <a:endParaRPr/>
          </a:p>
        </p:txBody>
      </p:sp>
      <p:sp>
        <p:nvSpPr>
          <p:cNvPr id="219" name="Google Shape;21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What investors read here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Amount and valuation stated plainly, post-money, with what is already committed.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Use of funds by percentage, and whether it matches the hiring plan and the cash plan.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Runway from the close, and the date the next raise opens: six months before the cash runs out.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Inter"/>
              <a:ea typeface="Inter"/>
              <a:cs typeface="Inter"/>
              <a:sym typeface="In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Common mistakes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“Raising £1–£2m” with no valuation and no use of funds.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latin typeface="Inter"/>
                <a:ea typeface="Inter"/>
                <a:cs typeface="Inter"/>
                <a:sym typeface="Inter"/>
              </a:rPr>
              <a:t>- Runway that ends on the day the money runs out, leaving no time to raise.</a:t>
            </a:r>
            <a:endParaRPr/>
          </a:p>
        </p:txBody>
      </p:sp>
      <p:sp>
        <p:nvSpPr>
          <p:cNvPr id="248" name="Google Shape;24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GHT">
  <p:cSld name="LIGHT">
    <p:bg>
      <p:bgPr>
        <a:solidFill>
          <a:srgbClr val="F3F5F6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ARK">
  <p:cSld name="DARK">
    <p:bg>
      <p:bgPr>
        <a:solidFill>
          <a:srgbClr val="0A1218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oogle Shape;18;p5"/>
          <p:cNvCxnSpPr/>
          <p:nvPr/>
        </p:nvCxnSpPr>
        <p:spPr>
          <a:xfrm>
            <a:off x="548640" y="384048"/>
            <a:ext cx="1005840" cy="0"/>
          </a:xfrm>
          <a:prstGeom prst="straightConnector1">
            <a:avLst/>
          </a:prstGeom>
          <a:noFill/>
          <a:ln cap="flat" cmpd="sng" w="254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5"/>
          <p:cNvSpPr txBox="1"/>
          <p:nvPr/>
        </p:nvSpPr>
        <p:spPr>
          <a:xfrm>
            <a:off x="548640" y="502920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HOW TO USE THIS DECK · DELETE THIS SLIDE BEFORE SENDING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" name="Google Shape;20;p5"/>
          <p:cNvSpPr txBox="1"/>
          <p:nvPr/>
        </p:nvSpPr>
        <p:spPr>
          <a:xfrm>
            <a:off x="548640" y="822960"/>
            <a:ext cx="11094415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3000"/>
              <a:buFont typeface="Inter"/>
              <a:buNone/>
            </a:pPr>
            <a:r>
              <a:rPr b="1" i="0" lang="en-US" sz="30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Twelve slides, one message each</a:t>
            </a:r>
            <a:endParaRPr b="0" i="0" sz="30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548640" y="1508760"/>
            <a:ext cx="5431536" cy="228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5"/>
          <p:cNvSpPr txBox="1"/>
          <p:nvPr/>
        </p:nvSpPr>
        <p:spPr>
          <a:xfrm>
            <a:off x="548640" y="1508760"/>
            <a:ext cx="5431536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0" lIns="152400" spcFirstLastPara="1" rIns="152400" wrap="square" tIns="1270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What this is for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A seed deck for the first meeting. Send it before the discovery call: it is read in under four minutes, often on a phone, before anyone decides to take the call.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When the next investor asks for it: the first conversation. Commercial and financial diligence come later, with the data room.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One message per slide. The title states it; everything else on the slide proves it.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" name="Google Shape;23;p5"/>
          <p:cNvSpPr/>
          <p:nvPr/>
        </p:nvSpPr>
        <p:spPr>
          <a:xfrm>
            <a:off x="6208776" y="1508760"/>
            <a:ext cx="5431536" cy="228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5"/>
          <p:cNvSpPr txBox="1"/>
          <p:nvPr/>
        </p:nvSpPr>
        <p:spPr>
          <a:xfrm>
            <a:off x="6208776" y="1508760"/>
            <a:ext cx="5431536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0" lIns="152400" spcFirstLastPara="1" rIns="152400" wrap="square" tIns="1270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How to fill it in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Blue boxes are yours: overwrite the [bracketed] text with your own words and numbers.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Grey boxes show Northlight AI Ltd, a fictional company. Delete them once your own content is in.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Every slide’s speaker notes say what investors read on that slide and the two mistakes they see most.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52400" lvl="0" marL="1524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•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The 30-minute version: slides 1, 2, 5, 10 and 12 first (title, problem, traction, team, ask), then the rest.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" name="Google Shape;25;p5"/>
          <p:cNvSpPr/>
          <p:nvPr/>
        </p:nvSpPr>
        <p:spPr>
          <a:xfrm>
            <a:off x="548640" y="3931920"/>
            <a:ext cx="5431536" cy="2286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 txBox="1"/>
          <p:nvPr/>
        </p:nvSpPr>
        <p:spPr>
          <a:xfrm>
            <a:off x="548640" y="3931920"/>
            <a:ext cx="5431536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0" lIns="152400" spcFirstLastPara="1" rIns="152400" wrap="square" tIns="1270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The standard: what the next investor will test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✓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Billed and collected recurring revenue, with the split shown.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✓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A written sales process with conversion rates, and five deals through it.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✓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A bottom-up market with its assumptions, and three named alternatives.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✓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Every founder full-time from the close; vesting signed; IP assigned.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✓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A twelve-month plan with the numbers the next round needs, and its date.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" name="Google Shape;27;p5"/>
          <p:cNvSpPr/>
          <p:nvPr/>
        </p:nvSpPr>
        <p:spPr>
          <a:xfrm>
            <a:off x="6208776" y="3931920"/>
            <a:ext cx="5431536" cy="2286000"/>
          </a:xfrm>
          <a:prstGeom prst="rect">
            <a:avLst/>
          </a:prstGeom>
          <a:solidFill>
            <a:srgbClr val="FBEBEB"/>
          </a:solidFill>
          <a:ln cap="flat" cmpd="sng" w="12700">
            <a:solidFill>
              <a:srgbClr val="FBEB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/>
        </p:nvSpPr>
        <p:spPr>
          <a:xfrm>
            <a:off x="6208776" y="3931920"/>
            <a:ext cx="5431536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7000" lIns="152400" spcFirstLastPara="1" rIns="152400" wrap="square" tIns="1270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Common mistakes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✕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Twenty-five slides, and no number before slide eight.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✕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“ARR” that includes pilots, set-up fees and contracts not yet billed.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✕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A top-down market size with no assumptions behind it.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✕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A competition slide that lists only start-ups and leaves out the in-house build and doing nothing.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-177800" lvl="0" marL="17780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Char char="✕"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An ask with no use of funds, no runway and no date for the next raise.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548640" y="6400800"/>
            <a:ext cx="59436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Version 1 · October 2026 · Fictional example: Northlight AI Ltd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548640" y="6400800"/>
            <a:ext cx="11094415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 Sure Valley Ventures founder resource · svv.ai · v1 · 2026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 descr="he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36" name="Google Shape;36;p6"/>
          <p:cNvCxnSpPr/>
          <p:nvPr/>
        </p:nvCxnSpPr>
        <p:spPr>
          <a:xfrm>
            <a:off x="731520" y="868680"/>
            <a:ext cx="1005840" cy="0"/>
          </a:xfrm>
          <a:prstGeom prst="straightConnector1">
            <a:avLst/>
          </a:prstGeom>
          <a:noFill/>
          <a:ln cap="flat" cmpd="sng" w="254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" name="Google Shape;37;p6"/>
          <p:cNvSpPr txBox="1"/>
          <p:nvPr/>
        </p:nvSpPr>
        <p:spPr>
          <a:xfrm>
            <a:off x="731520" y="100584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14B1E7"/>
                </a:solidFill>
                <a:latin typeface="Inter"/>
                <a:ea typeface="Inter"/>
                <a:cs typeface="Inter"/>
                <a:sym typeface="Inter"/>
              </a:rPr>
              <a:t>● 1 · TITLE AND ONE-LINER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" name="Google Shape;38;p6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Inter"/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[Company name]</a:t>
            </a:r>
            <a:endParaRPr b="0" i="0" sz="5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9" name="Google Shape;39;p6"/>
          <p:cNvSpPr txBox="1"/>
          <p:nvPr/>
        </p:nvSpPr>
        <p:spPr>
          <a:xfrm>
            <a:off x="731520" y="2697480"/>
            <a:ext cx="7498080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600"/>
              <a:buFont typeface="Inter"/>
              <a:buNone/>
            </a:pPr>
            <a:r>
              <a:rPr b="0" i="0" lang="en-US" sz="1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you do, for whom, and the outcome — one sentence a stranger can repeat]</a:t>
            </a:r>
            <a:endParaRPr b="0" i="0" sz="1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0" name="Google Shape;40;p6"/>
          <p:cNvSpPr txBox="1"/>
          <p:nvPr/>
        </p:nvSpPr>
        <p:spPr>
          <a:xfrm>
            <a:off x="731520" y="3840480"/>
            <a:ext cx="2286000" cy="4572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[Seed · raising £X]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" name="Google Shape;41;p6"/>
          <p:cNvSpPr txBox="1"/>
          <p:nvPr/>
        </p:nvSpPr>
        <p:spPr>
          <a:xfrm>
            <a:off x="3154680" y="3840480"/>
            <a:ext cx="2286000" cy="4572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[City · Month YYYY]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2" name="Google Shape;42;p6"/>
          <p:cNvSpPr txBox="1"/>
          <p:nvPr/>
        </p:nvSpPr>
        <p:spPr>
          <a:xfrm>
            <a:off x="5577840" y="3840480"/>
            <a:ext cx="2651760" cy="4572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[Founder name · email]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" name="Google Shape;43;p6"/>
          <p:cNvSpPr txBox="1"/>
          <p:nvPr/>
        </p:nvSpPr>
        <p:spPr>
          <a:xfrm>
            <a:off x="731520" y="4754880"/>
            <a:ext cx="7498080" cy="141732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 AI Ltd — Northlight reads a planning application the way a senior planner would, flags what is missing or non-compliant, and cuts validation time from days to minutes.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Seed · raising £1.5m · London · November 2026 · Maya Okoro, CEO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4" name="Google Shape;44;p6"/>
          <p:cNvSpPr txBox="1"/>
          <p:nvPr/>
        </p:nvSpPr>
        <p:spPr>
          <a:xfrm>
            <a:off x="8778240" y="6309360"/>
            <a:ext cx="28346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C3CBD1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C3CBD1"/>
                </a:solidFill>
                <a:latin typeface="Inter"/>
                <a:ea typeface="Inter"/>
                <a:cs typeface="Inter"/>
                <a:sym typeface="Inter"/>
              </a:rPr>
              <a:t>[Confidential · Month YYYY]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2 · THE PROBLEM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1" name="Google Shape;51;p7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the problem costs one customer today, in their numbers]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2" name="Google Shape;52;p7"/>
          <p:cNvSpPr txBox="1"/>
          <p:nvPr/>
        </p:nvSpPr>
        <p:spPr>
          <a:xfrm>
            <a:off x="548640" y="1920240"/>
            <a:ext cx="3520440" cy="1691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TIME IT TAKES TODAY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4000"/>
              <a:buFont typeface="Inter"/>
              <a:buNone/>
            </a:pPr>
            <a:r>
              <a:rPr b="1" i="0" lang="en-US" sz="40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[X days]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[The task, and who does it]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3" name="Google Shape;53;p7"/>
          <p:cNvSpPr txBox="1"/>
          <p:nvPr/>
        </p:nvSpPr>
        <p:spPr>
          <a:xfrm>
            <a:off x="4334256" y="1920240"/>
            <a:ext cx="3520440" cy="1691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WHAT IT COSTS A YEAR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4000"/>
              <a:buFont typeface="Inter"/>
              <a:buNone/>
            </a:pPr>
            <a:r>
              <a:rPr b="1" i="0" lang="en-US" sz="40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[People, delays and rework, for one customer]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4" name="Google Shape;54;p7"/>
          <p:cNvSpPr txBox="1"/>
          <p:nvPr/>
        </p:nvSpPr>
        <p:spPr>
          <a:xfrm>
            <a:off x="8119872" y="1920240"/>
            <a:ext cx="3520440" cy="1691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HOW OFTEN IT GOES WRONG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4000"/>
              <a:buFont typeface="Inter"/>
              <a:buNone/>
            </a:pPr>
            <a:r>
              <a:rPr b="1" i="0" lang="en-US" sz="40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[X%]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[Errors, returns or rework rate]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5" name="Google Shape;55;p7"/>
          <p:cNvSpPr txBox="1"/>
          <p:nvPr/>
        </p:nvSpPr>
        <p:spPr>
          <a:xfrm>
            <a:off x="548640" y="3840480"/>
            <a:ext cx="11094415" cy="7772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[Who has the problem: buyer role at segment · how they solve it today: current alternative · what triggers them to look for a fix]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56" name="Google Shape;56;p7"/>
          <p:cNvSpPr txBox="1"/>
          <p:nvPr/>
        </p:nvSpPr>
        <p:spPr>
          <a:xfrm>
            <a:off x="548640" y="4846320"/>
            <a:ext cx="11094415" cy="146304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 — a 120-person architecture practice: a senior planner spends 2.5 days validating each application; only 60% of completeness errors are caught before submission; each application returned by the authority costs two to three weeks of programme and about £4,000 of rework (illustrative).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Who: the director of operations at a practice of 10–200 staff, or the head of development management at a planning authority. Today: a manual checklist and a second pair of eyes. Trigger: a backlog or a missed turnaround target.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3 · WHAT WE BUILT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3" name="Google Shape;63;p8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the product does, in the customer’s words — not the feature list]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4" name="Google Shape;64;p8"/>
          <p:cNvSpPr txBox="1"/>
          <p:nvPr/>
        </p:nvSpPr>
        <p:spPr>
          <a:xfrm>
            <a:off x="548640" y="1920240"/>
            <a:ext cx="4846320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WHAT IT DOES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[The input, the work it does, the output]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5" name="Google Shape;65;p8"/>
          <p:cNvSpPr txBox="1"/>
          <p:nvPr/>
        </p:nvSpPr>
        <p:spPr>
          <a:xfrm>
            <a:off x="548640" y="2971800"/>
            <a:ext cx="4846320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WHO USES IT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[The user, and when in their day]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6" name="Google Shape;66;p8"/>
          <p:cNvSpPr txBox="1"/>
          <p:nvPr/>
        </p:nvSpPr>
        <p:spPr>
          <a:xfrm>
            <a:off x="548640" y="4023360"/>
            <a:ext cx="4846320" cy="9144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WHAT CHANGES FOR THEM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[Time, errors, cost: before and after]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5696712" y="1920240"/>
            <a:ext cx="5946343" cy="3017520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C3CBD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 txBox="1"/>
          <p:nvPr/>
        </p:nvSpPr>
        <p:spPr>
          <a:xfrm>
            <a:off x="5696712" y="1920240"/>
            <a:ext cx="5946343" cy="3017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7000" lIns="254000" spcFirstLastPara="1" rIns="254000" wrap="square" tIns="1270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600"/>
              <a:buFont typeface="Inter"/>
              <a:buNone/>
            </a:pPr>
            <a:r>
              <a:rPr b="1" i="0" lang="en-US" sz="16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[One product screen or a simple diagram]</a:t>
            </a:r>
            <a:endParaRPr b="0" i="0" sz="1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spcBef>
                <a:spcPts val="60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Replace this frame with an image. No feature list, no architecture diagram.</a:t>
            </a:r>
            <a:endParaRPr b="0" i="0" sz="1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69" name="Google Shape;69;p8"/>
          <p:cNvSpPr txBox="1"/>
          <p:nvPr/>
        </p:nvSpPr>
        <p:spPr>
          <a:xfrm>
            <a:off x="548640" y="5120640"/>
            <a:ext cx="11094415" cy="123444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 ingests the drawings and forms of a planning application, checks them against the authority’s validation checklist and local policy, and returns a marked-up report in minutes. Used by the planner before submission and by the authority’s validation officer on receipt.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In the pilot: validation time from 2.5 days to under 4 hours; completeness errors caught from 60% to 95%.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4 · WHY NOW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6" name="Google Shape;76;p9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changed, and why the window is open now and not two years ago]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77" name="Google Shape;77;p9"/>
          <p:cNvCxnSpPr/>
          <p:nvPr/>
        </p:nvCxnSpPr>
        <p:spPr>
          <a:xfrm>
            <a:off x="740664" y="2395728"/>
            <a:ext cx="7665415" cy="0"/>
          </a:xfrm>
          <a:prstGeom prst="straightConnector1">
            <a:avLst/>
          </a:prstGeom>
          <a:noFill/>
          <a:ln cap="flat" cmpd="sng" w="19050">
            <a:solidFill>
              <a:srgbClr val="C3CBD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" name="Google Shape;78;p9"/>
          <p:cNvSpPr txBox="1"/>
          <p:nvPr/>
        </p:nvSpPr>
        <p:spPr>
          <a:xfrm>
            <a:off x="1051560" y="2276856"/>
            <a:ext cx="1417320" cy="237744"/>
          </a:xfrm>
          <a:prstGeom prst="rect">
            <a:avLst/>
          </a:prstGeom>
          <a:solidFill>
            <a:srgbClr val="F3F5F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THE SHIFT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9" name="Google Shape;79;p9"/>
          <p:cNvSpPr/>
          <p:nvPr/>
        </p:nvSpPr>
        <p:spPr>
          <a:xfrm>
            <a:off x="548640" y="2203704"/>
            <a:ext cx="384048" cy="384048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9"/>
          <p:cNvSpPr txBox="1"/>
          <p:nvPr/>
        </p:nvSpPr>
        <p:spPr>
          <a:xfrm>
            <a:off x="548640" y="2203704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1" name="Google Shape;81;p9"/>
          <p:cNvSpPr txBox="1"/>
          <p:nvPr/>
        </p:nvSpPr>
        <p:spPr>
          <a:xfrm>
            <a:off x="548640" y="2788920"/>
            <a:ext cx="3429000" cy="12344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changed: regulation, cost, technology or behaviour — with a date]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2" name="Google Shape;82;p9"/>
          <p:cNvSpPr txBox="1"/>
          <p:nvPr/>
        </p:nvSpPr>
        <p:spPr>
          <a:xfrm>
            <a:off x="4882896" y="2276856"/>
            <a:ext cx="1417320" cy="237744"/>
          </a:xfrm>
          <a:prstGeom prst="rect">
            <a:avLst/>
          </a:prstGeom>
          <a:solidFill>
            <a:srgbClr val="F3F5F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THE EVIDENCE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3" name="Google Shape;83;p9"/>
          <p:cNvSpPr/>
          <p:nvPr/>
        </p:nvSpPr>
        <p:spPr>
          <a:xfrm>
            <a:off x="4379976" y="2203704"/>
            <a:ext cx="384048" cy="384048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9"/>
          <p:cNvSpPr txBox="1"/>
          <p:nvPr/>
        </p:nvSpPr>
        <p:spPr>
          <a:xfrm>
            <a:off x="4379976" y="2203704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5" name="Google Shape;85;p9"/>
          <p:cNvSpPr txBox="1"/>
          <p:nvPr/>
        </p:nvSpPr>
        <p:spPr>
          <a:xfrm>
            <a:off x="4379976" y="2788920"/>
            <a:ext cx="3429000" cy="12344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[A number or a document that shows it, with its source and date]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6" name="Google Shape;86;p9"/>
          <p:cNvSpPr txBox="1"/>
          <p:nvPr/>
        </p:nvSpPr>
        <p:spPr>
          <a:xfrm>
            <a:off x="8714232" y="2276856"/>
            <a:ext cx="1417320" cy="237744"/>
          </a:xfrm>
          <a:prstGeom prst="rect">
            <a:avLst/>
          </a:prstGeom>
          <a:solidFill>
            <a:srgbClr val="F3F5F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THE GAP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7" name="Google Shape;87;p9"/>
          <p:cNvSpPr/>
          <p:nvPr/>
        </p:nvSpPr>
        <p:spPr>
          <a:xfrm>
            <a:off x="8211312" y="2203704"/>
            <a:ext cx="384048" cy="384048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9"/>
          <p:cNvSpPr txBox="1"/>
          <p:nvPr/>
        </p:nvSpPr>
        <p:spPr>
          <a:xfrm>
            <a:off x="8211312" y="2203704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Inter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89" name="Google Shape;89;p9"/>
          <p:cNvSpPr txBox="1"/>
          <p:nvPr/>
        </p:nvSpPr>
        <p:spPr>
          <a:xfrm>
            <a:off x="8211312" y="2788920"/>
            <a:ext cx="3429000" cy="12344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[Why incumbents and in-house teams cannot respond quickly]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0" name="Google Shape;90;p9"/>
          <p:cNvSpPr txBox="1"/>
          <p:nvPr/>
        </p:nvSpPr>
        <p:spPr>
          <a:xfrm>
            <a:off x="548640" y="4206240"/>
            <a:ext cx="11094415" cy="548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[In one line: why this was not possible two years ago]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1" name="Google Shape;91;p9"/>
          <p:cNvSpPr txBox="1"/>
          <p:nvPr/>
        </p:nvSpPr>
        <p:spPr>
          <a:xfrm>
            <a:off x="548640" y="4983480"/>
            <a:ext cx="11094415" cy="137160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Northlight: 1 Document-understanding models now read drawings and forms reliably at a cost per application under £1 (from 2025). 2 Authorities publish validation turnaround targets and report growing backlogs; two of our five customers cite backlog targets in their contracts (illustrative). 3 Incumbent planning-software vendors sell case management; validation is an add-on for them, not the product.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5 · TRACTION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8" name="Google Shape;98;p10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[The headline number, its growth, and what counts in it]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9" name="Google Shape;99;p10"/>
          <p:cNvSpPr txBox="1"/>
          <p:nvPr/>
        </p:nvSpPr>
        <p:spPr>
          <a:xfrm>
            <a:off x="548640" y="1920240"/>
            <a:ext cx="4572000" cy="11887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ARR, BILLED AND COLLECTED · [DATE]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4400"/>
              <a:buFont typeface="Inter"/>
              <a:buNone/>
            </a:pPr>
            <a:r>
              <a:rPr b="1" i="0" lang="en-US" sz="4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[£150,000]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0" name="Google Shape;100;p10"/>
          <p:cNvSpPr txBox="1"/>
          <p:nvPr/>
        </p:nvSpPr>
        <p:spPr>
          <a:xfrm>
            <a:off x="548640" y="3246120"/>
            <a:ext cx="1432560" cy="9601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CUSTOMERS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[5]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1" name="Google Shape;101;p10"/>
          <p:cNvSpPr txBox="1"/>
          <p:nvPr/>
        </p:nvSpPr>
        <p:spPr>
          <a:xfrm>
            <a:off x="2118360" y="3246120"/>
            <a:ext cx="1432560" cy="9601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GROWTH A MONTH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[X%]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2" name="Google Shape;102;p10"/>
          <p:cNvSpPr txBox="1"/>
          <p:nvPr/>
        </p:nvSpPr>
        <p:spPr>
          <a:xfrm>
            <a:off x="3688080" y="3246120"/>
            <a:ext cx="1432560" cy="9601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ACTIVE WEEKLY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[X of 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3" name="Google Shape;103;p10"/>
          <p:cNvSpPr txBox="1"/>
          <p:nvPr/>
        </p:nvSpPr>
        <p:spPr>
          <a:xfrm>
            <a:off x="548640" y="4389120"/>
            <a:ext cx="4572000" cy="8686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[Growth: ARR six months ago → today, and the signed starts not yet in the number]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4" name="Google Shape;104;p10"/>
          <p:cNvSpPr txBox="1"/>
          <p:nvPr/>
        </p:nvSpPr>
        <p:spPr>
          <a:xfrm>
            <a:off x="548640" y="5394960"/>
            <a:ext cx="4572000" cy="8686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[Usage: units of work a month · renewals due and renewed so far]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5" name="Google Shape;105;p10"/>
          <p:cNvSpPr txBox="1"/>
          <p:nvPr/>
        </p:nvSpPr>
        <p:spPr>
          <a:xfrm>
            <a:off x="5486400" y="1920240"/>
            <a:ext cx="615665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REVENUE QUALITY: WHAT COUNTS IN THE HEADLINE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106" name="Google Shape;106;p10"/>
          <p:cNvGraphicFramePr/>
          <p:nvPr/>
        </p:nvGraphicFramePr>
        <p:xfrm>
          <a:off x="5486400" y="221284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{6162F032-C20D-436B-82BE-8939D2E05C21}</a:tableStyleId>
              </a:tblPr>
              <a:tblGrid>
                <a:gridCol w="2103125"/>
                <a:gridCol w="2331725"/>
                <a:gridCol w="731525"/>
                <a:gridCol w="990300"/>
              </a:tblGrid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Category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How it is treated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£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Headline?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Billed and collected recurring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The headline ARR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[£]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573AD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573AD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Yes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Contracted, not yet billed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Shown separately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[£]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No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Pilot and trial fees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One-off; shown separately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[£]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No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Set-up and one-off fees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One-off; shown separately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[£]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No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10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Services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Shown separately; flag above 20%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[£]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D4A55"/>
                        </a:buClr>
                        <a:buSzPts val="1000"/>
                        <a:buFont typeface="Inter"/>
                        <a:buNone/>
                      </a:pPr>
                      <a:r>
                        <a:rPr lang="en-US" sz="1000" u="none" cap="none" strike="noStrike">
                          <a:solidFill>
                            <a:srgbClr val="3D4A55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No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7" name="Google Shape;107;p10"/>
          <p:cNvSpPr txBox="1"/>
          <p:nvPr/>
        </p:nvSpPr>
        <p:spPr>
          <a:xfrm>
            <a:off x="5486400" y="4434840"/>
            <a:ext cx="6156655" cy="182880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 at the seed close, 01/11/2026: 5 paying customers; £150,000 ARR billed and collected (annual contracts of £40,000, £35,000, £30,000, £25,000 and £20,000, added in Feb, Apr, Jun, Aug and Oct 2026).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Shown separately: £60,000 contracted with a county council starting 01/01/2027; an £8,000 pilot fee; a £5,000 set-up fee; no services. 5 of 5 accounts active every week; about 1,000 applications processed a month (illustrative). First renewal due 31/01/2027.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6 · HOW WE SELL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4" name="Google Shape;114;p11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[Who buys, how they buy, and the proof that it repeats]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5" name="Google Shape;115;p11"/>
          <p:cNvSpPr txBox="1"/>
          <p:nvPr/>
        </p:nvSpPr>
        <p:spPr>
          <a:xfrm>
            <a:off x="548640" y="1920240"/>
            <a:ext cx="3840480" cy="12344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IDEAL CUSTOMER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[Segment · size · geography · buyer role · user role · trigger]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6" name="Google Shape;116;p11"/>
          <p:cNvSpPr txBox="1"/>
          <p:nvPr/>
        </p:nvSpPr>
        <p:spPr>
          <a:xfrm>
            <a:off x="548640" y="3291840"/>
            <a:ext cx="3840480" cy="12344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BEACHHEAD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[The one segment most of the pipeline matches, and the evidence]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7" name="Google Shape;117;p11"/>
          <p:cNvSpPr txBox="1"/>
          <p:nvPr/>
        </p:nvSpPr>
        <p:spPr>
          <a:xfrm>
            <a:off x="4800600" y="1920240"/>
            <a:ext cx="684245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THE SALES PROCESS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8" name="Google Shape;118;p11"/>
          <p:cNvSpPr/>
          <p:nvPr/>
        </p:nvSpPr>
        <p:spPr>
          <a:xfrm>
            <a:off x="4800600" y="2240280"/>
            <a:ext cx="1097280" cy="5486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1"/>
          <p:cNvSpPr txBox="1"/>
          <p:nvPr/>
        </p:nvSpPr>
        <p:spPr>
          <a:xfrm>
            <a:off x="4800600" y="2240280"/>
            <a:ext cx="10972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Qualified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0" name="Google Shape;120;p11"/>
          <p:cNvSpPr txBox="1"/>
          <p:nvPr/>
        </p:nvSpPr>
        <p:spPr>
          <a:xfrm>
            <a:off x="5897880" y="2240280"/>
            <a:ext cx="339014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1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1" name="Google Shape;121;p11"/>
          <p:cNvSpPr/>
          <p:nvPr/>
        </p:nvSpPr>
        <p:spPr>
          <a:xfrm>
            <a:off x="6236894" y="2240280"/>
            <a:ext cx="1097280" cy="5486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1"/>
          <p:cNvSpPr txBox="1"/>
          <p:nvPr/>
        </p:nvSpPr>
        <p:spPr>
          <a:xfrm>
            <a:off x="6236894" y="2240280"/>
            <a:ext cx="10972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Demo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3" name="Google Shape;123;p11"/>
          <p:cNvSpPr txBox="1"/>
          <p:nvPr/>
        </p:nvSpPr>
        <p:spPr>
          <a:xfrm>
            <a:off x="7334174" y="2240280"/>
            <a:ext cx="339014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1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4" name="Google Shape;124;p11"/>
          <p:cNvSpPr/>
          <p:nvPr/>
        </p:nvSpPr>
        <p:spPr>
          <a:xfrm>
            <a:off x="7673188" y="2240280"/>
            <a:ext cx="1097280" cy="5486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1"/>
          <p:cNvSpPr txBox="1"/>
          <p:nvPr/>
        </p:nvSpPr>
        <p:spPr>
          <a:xfrm>
            <a:off x="7673188" y="2240280"/>
            <a:ext cx="10972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Proposal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6" name="Google Shape;126;p11"/>
          <p:cNvSpPr txBox="1"/>
          <p:nvPr/>
        </p:nvSpPr>
        <p:spPr>
          <a:xfrm>
            <a:off x="8770468" y="2240280"/>
            <a:ext cx="339014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1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7" name="Google Shape;127;p11"/>
          <p:cNvSpPr/>
          <p:nvPr/>
        </p:nvSpPr>
        <p:spPr>
          <a:xfrm>
            <a:off x="9109481" y="2240280"/>
            <a:ext cx="1097280" cy="5486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1"/>
          <p:cNvSpPr txBox="1"/>
          <p:nvPr/>
        </p:nvSpPr>
        <p:spPr>
          <a:xfrm>
            <a:off x="9109481" y="2240280"/>
            <a:ext cx="10972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Pilot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9" name="Google Shape;129;p11"/>
          <p:cNvSpPr txBox="1"/>
          <p:nvPr/>
        </p:nvSpPr>
        <p:spPr>
          <a:xfrm>
            <a:off x="10206761" y="2240280"/>
            <a:ext cx="339014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800"/>
              <a:buFont typeface="Inter"/>
              <a:buNone/>
            </a:pPr>
            <a:r>
              <a:rPr b="0" i="0" lang="en-US" sz="18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→</a:t>
            </a:r>
            <a:endParaRPr b="0" i="0" sz="1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10545775" y="2240280"/>
            <a:ext cx="1097280" cy="5486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1"/>
          <p:cNvSpPr txBox="1"/>
          <p:nvPr/>
        </p:nvSpPr>
        <p:spPr>
          <a:xfrm>
            <a:off x="10545775" y="2240280"/>
            <a:ext cx="10972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Contract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2" name="Google Shape;132;p11"/>
          <p:cNvSpPr txBox="1"/>
          <p:nvPr/>
        </p:nvSpPr>
        <p:spPr>
          <a:xfrm>
            <a:off x="4800600" y="2971800"/>
            <a:ext cx="6842455" cy="6858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[Conversion between stages: qualified→demo X% · demo→proposal X% · proposal→close X% · pilot→paid X of 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3" name="Google Shape;133;p11"/>
          <p:cNvSpPr txBox="1"/>
          <p:nvPr/>
        </p:nvSpPr>
        <p:spPr>
          <a:xfrm>
            <a:off x="4800600" y="3840480"/>
            <a:ext cx="6842455" cy="6858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[Sales cycle: X days from qualified to signed · deals closed through this process: N · closed by someone other than a founder: 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4" name="Google Shape;134;p11"/>
          <p:cNvSpPr txBox="1"/>
          <p:nvPr/>
        </p:nvSpPr>
        <p:spPr>
          <a:xfrm>
            <a:off x="548640" y="4754880"/>
            <a:ext cx="11094415" cy="160020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 ideal customer: architecture practices of 10–200 staff and local planning authorities in the UK; buyer: director of operations or head of development management; user: the planner or validation officer; trigger: a backlog or a missed turnaround target. Beachhead: UK architecture practices (3 of 5 customers; 5 of 11 open deals).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Process: qualified → demo on their data → proposal → paid 8-week pilot → annual contract. 5 deals closed through it; sales cycle about 75 days; pilots converting 2 of 3 (illustrative). Conversion so far: qualified→demo 70%, demo→proposal 50%, proposal→close 35% (illustrative).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7 · MARKET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1" name="Google Shape;141;p12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[Bottom-up: how many buyers, at what price, and how many you can reach]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2" name="Google Shape;142;p12"/>
          <p:cNvSpPr txBox="1"/>
          <p:nvPr/>
        </p:nvSpPr>
        <p:spPr>
          <a:xfrm>
            <a:off x="548640" y="1920240"/>
            <a:ext cx="6583680" cy="98755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TAM · ALL TARGET ORGANISATIONS × ACV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[Counts by segment and geography × your ACV]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3" name="Google Shape;143;p12"/>
          <p:cNvSpPr txBox="1"/>
          <p:nvPr/>
        </p:nvSpPr>
        <p:spPr>
          <a:xfrm>
            <a:off x="548640" y="3017520"/>
            <a:ext cx="5120640" cy="98755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SAM · REACHABLE WITH THIS PRODUCT AND CHANNELS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[The share you can reach, and why]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4" name="Google Shape;144;p12"/>
          <p:cNvSpPr txBox="1"/>
          <p:nvPr/>
        </p:nvSpPr>
        <p:spPr>
          <a:xfrm>
            <a:off x="548640" y="4114800"/>
            <a:ext cx="3657600" cy="98755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BEACHHEAD · SOLD TO NOW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[Segment × geography × ACV]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5" name="Google Shape;145;p12"/>
          <p:cNvSpPr/>
          <p:nvPr/>
        </p:nvSpPr>
        <p:spPr>
          <a:xfrm>
            <a:off x="7498080" y="1920240"/>
            <a:ext cx="4144975" cy="310896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2"/>
          <p:cNvSpPr txBox="1"/>
          <p:nvPr/>
        </p:nvSpPr>
        <p:spPr>
          <a:xfrm>
            <a:off x="7635240" y="2029968"/>
            <a:ext cx="387065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ASSUMPTIONS, LISTED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7" name="Google Shape;147;p12"/>
          <p:cNvSpPr txBox="1"/>
          <p:nvPr/>
        </p:nvSpPr>
        <p:spPr>
          <a:xfrm>
            <a:off x="7635240" y="2331720"/>
            <a:ext cx="3870655" cy="548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[Counts by segment: source and date]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8" name="Google Shape;148;p12"/>
          <p:cNvSpPr txBox="1"/>
          <p:nvPr/>
        </p:nvSpPr>
        <p:spPr>
          <a:xfrm>
            <a:off x="7635240" y="2990088"/>
            <a:ext cx="3870655" cy="548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[ACV by segment: from your contracts]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49" name="Google Shape;149;p12"/>
          <p:cNvSpPr txBox="1"/>
          <p:nvPr/>
        </p:nvSpPr>
        <p:spPr>
          <a:xfrm>
            <a:off x="7635240" y="3648456"/>
            <a:ext cx="3870655" cy="548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[Reachable share: why that share]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0" name="Google Shape;150;p12"/>
          <p:cNvSpPr txBox="1"/>
          <p:nvPr/>
        </p:nvSpPr>
        <p:spPr>
          <a:xfrm>
            <a:off x="7635240" y="4306824"/>
            <a:ext cx="3870655" cy="5486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[Beachhead: segment × geography]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1" name="Google Shape;151;p12"/>
          <p:cNvSpPr txBox="1"/>
          <p:nvPr/>
        </p:nvSpPr>
        <p:spPr>
          <a:xfrm>
            <a:off x="548640" y="5257800"/>
            <a:ext cx="11094415" cy="109728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 (all counts illustrative): TAM £911m — 23,541 organisations across the UK, Ireland, the EU (DE, NL, FR) and the US at £25,000–£60,000 ACV. SAM £327m — the share reachable with the current product and channels (30–70% by segment). Beachhead £21.6m — 1,200 UK architecture practices of 10–200 staff × 60% reachable × £30,000.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8 · COMPETITION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[Where you win against every alternative, including the in-house build and doing nothing]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aphicFrame>
        <p:nvGraphicFramePr>
          <p:cNvPr id="159" name="Google Shape;159;p13"/>
          <p:cNvGraphicFramePr/>
          <p:nvPr/>
        </p:nvGraphicFramePr>
        <p:xfrm>
          <a:off x="548640" y="19202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{6162F032-C20D-436B-82BE-8939D2E05C21}</a:tableStyleId>
              </a:tblPr>
              <a:tblGrid>
                <a:gridCol w="2286000"/>
                <a:gridCol w="2103125"/>
                <a:gridCol w="2103125"/>
                <a:gridCol w="2286000"/>
                <a:gridCol w="2316175"/>
              </a:tblGrid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Alternative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Who chooses it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Their strength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Where we win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000"/>
                        <a:buFont typeface="Inter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FFFFFF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Evidence: a deal won or lost</a:t>
                      </a:r>
                      <a:endParaRPr sz="10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A121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[Do nothing / manual process]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[Build it internally]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[Incumbent adding AI]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[Direct competitor]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b="1"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[Adjacent or generalist tool]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A1218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cap="none" strike="noStrike">
                          <a:solidFill>
                            <a:srgbClr val="0A1218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[ ]</a:t>
                      </a:r>
                      <a:endParaRPr sz="1100" u="none" cap="none" strike="noStrik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T="50800" marB="50800" marR="50800" marL="50800" anchor="ctr">
                    <a:lnL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E3E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2F5FC"/>
                    </a:solidFill>
                  </a:tcPr>
                </a:tc>
              </a:tr>
            </a:tbl>
          </a:graphicData>
        </a:graphic>
      </p:graphicFrame>
      <p:sp>
        <p:nvSpPr>
          <p:cNvPr id="160" name="Google Shape;160;p13"/>
          <p:cNvSpPr txBox="1"/>
          <p:nvPr/>
        </p:nvSpPr>
        <p:spPr>
          <a:xfrm>
            <a:off x="548640" y="4846320"/>
            <a:ext cx="11094415" cy="150876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Northlight: Manual validation by planning officers — free and trusted; loses on time (2.5 days) and consistency. In-house build by a national practice — owns its data; loses on cost and maintenance; we won a 140-staff practice against an internal prototype. Incumbent planning-software vendor — installed base; validation is an add-on; we lost one authority to “wait for the incumbent”. Generalist document-AI tool — cheap; no planning-policy knowledge; won two deals on accuracy. A direct competitor (seed-stage) — similar pitch; lost one 25-staff practice on price, won one on accuracy.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9 · THE AI AND THE MOAT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7" name="Google Shape;167;p14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the model does, how you know it works, and why it gets harder to copy]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8" name="Google Shape;168;p14"/>
          <p:cNvSpPr/>
          <p:nvPr/>
        </p:nvSpPr>
        <p:spPr>
          <a:xfrm>
            <a:off x="548640" y="1920240"/>
            <a:ext cx="2072579" cy="269748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14"/>
          <p:cNvSpPr/>
          <p:nvPr/>
        </p:nvSpPr>
        <p:spPr>
          <a:xfrm>
            <a:off x="685800" y="2057400"/>
            <a:ext cx="329184" cy="329184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4"/>
          <p:cNvSpPr txBox="1"/>
          <p:nvPr/>
        </p:nvSpPr>
        <p:spPr>
          <a:xfrm>
            <a:off x="685800" y="2057400"/>
            <a:ext cx="32918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1" name="Google Shape;171;p14"/>
          <p:cNvSpPr txBox="1"/>
          <p:nvPr/>
        </p:nvSpPr>
        <p:spPr>
          <a:xfrm>
            <a:off x="1097280" y="2103120"/>
            <a:ext cx="1432499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DATA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2" name="Google Shape;172;p14"/>
          <p:cNvSpPr txBox="1"/>
          <p:nvPr/>
        </p:nvSpPr>
        <p:spPr>
          <a:xfrm>
            <a:off x="685800" y="2514600"/>
            <a:ext cx="1798259" cy="196596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data you hold that others do not, and how it grows with use]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3" name="Google Shape;173;p14"/>
          <p:cNvSpPr/>
          <p:nvPr/>
        </p:nvSpPr>
        <p:spPr>
          <a:xfrm>
            <a:off x="2804099" y="1920240"/>
            <a:ext cx="2072579" cy="269748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4"/>
          <p:cNvSpPr/>
          <p:nvPr/>
        </p:nvSpPr>
        <p:spPr>
          <a:xfrm>
            <a:off x="2941259" y="2057400"/>
            <a:ext cx="329184" cy="329184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4"/>
          <p:cNvSpPr txBox="1"/>
          <p:nvPr/>
        </p:nvSpPr>
        <p:spPr>
          <a:xfrm>
            <a:off x="2941259" y="2057400"/>
            <a:ext cx="32918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6" name="Google Shape;176;p14"/>
          <p:cNvSpPr txBox="1"/>
          <p:nvPr/>
        </p:nvSpPr>
        <p:spPr>
          <a:xfrm>
            <a:off x="3352739" y="2103120"/>
            <a:ext cx="1432499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EVALUATION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7" name="Google Shape;177;p14"/>
          <p:cNvSpPr txBox="1"/>
          <p:nvPr/>
        </p:nvSpPr>
        <p:spPr>
          <a:xfrm>
            <a:off x="2941259" y="2514600"/>
            <a:ext cx="1798259" cy="196596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[How you test: size of the evaluation set, who labelled it, how often it runs]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78" name="Google Shape;178;p14"/>
          <p:cNvSpPr/>
          <p:nvPr/>
        </p:nvSpPr>
        <p:spPr>
          <a:xfrm>
            <a:off x="5059558" y="1920240"/>
            <a:ext cx="2072579" cy="269748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4"/>
          <p:cNvSpPr/>
          <p:nvPr/>
        </p:nvSpPr>
        <p:spPr>
          <a:xfrm>
            <a:off x="5196718" y="2057400"/>
            <a:ext cx="329184" cy="329184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4"/>
          <p:cNvSpPr txBox="1"/>
          <p:nvPr/>
        </p:nvSpPr>
        <p:spPr>
          <a:xfrm>
            <a:off x="5196718" y="2057400"/>
            <a:ext cx="32918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1" name="Google Shape;181;p14"/>
          <p:cNvSpPr txBox="1"/>
          <p:nvPr/>
        </p:nvSpPr>
        <p:spPr>
          <a:xfrm>
            <a:off x="5608198" y="2103120"/>
            <a:ext cx="1432499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ACCURACY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2" name="Google Shape;182;p14"/>
          <p:cNvSpPr txBox="1"/>
          <p:nvPr/>
        </p:nvSpPr>
        <p:spPr>
          <a:xfrm>
            <a:off x="5196718" y="2514600"/>
            <a:ext cx="1798259" cy="196596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[The number, measured on live work, with its date and the target]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3" name="Google Shape;183;p14"/>
          <p:cNvSpPr/>
          <p:nvPr/>
        </p:nvSpPr>
        <p:spPr>
          <a:xfrm>
            <a:off x="7315017" y="1920240"/>
            <a:ext cx="2072579" cy="269748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4"/>
          <p:cNvSpPr/>
          <p:nvPr/>
        </p:nvSpPr>
        <p:spPr>
          <a:xfrm>
            <a:off x="7452177" y="2057400"/>
            <a:ext cx="329184" cy="329184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4"/>
          <p:cNvSpPr txBox="1"/>
          <p:nvPr/>
        </p:nvSpPr>
        <p:spPr>
          <a:xfrm>
            <a:off x="7452177" y="2057400"/>
            <a:ext cx="32918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6" name="Google Shape;186;p14"/>
          <p:cNvSpPr txBox="1"/>
          <p:nvPr/>
        </p:nvSpPr>
        <p:spPr>
          <a:xfrm>
            <a:off x="7863657" y="2103120"/>
            <a:ext cx="1432499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COST PER UNIT OF WORK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7" name="Google Shape;187;p14"/>
          <p:cNvSpPr txBox="1"/>
          <p:nvPr/>
        </p:nvSpPr>
        <p:spPr>
          <a:xfrm>
            <a:off x="7452177" y="2514600"/>
            <a:ext cx="1798259" cy="196596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[£ per unit today, and the trend as model prices fall]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8" name="Google Shape;188;p14"/>
          <p:cNvSpPr/>
          <p:nvPr/>
        </p:nvSpPr>
        <p:spPr>
          <a:xfrm>
            <a:off x="9570476" y="1920240"/>
            <a:ext cx="2072579" cy="269748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4"/>
          <p:cNvSpPr/>
          <p:nvPr/>
        </p:nvSpPr>
        <p:spPr>
          <a:xfrm>
            <a:off x="9707636" y="2057400"/>
            <a:ext cx="329184" cy="329184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4"/>
          <p:cNvSpPr txBox="1"/>
          <p:nvPr/>
        </p:nvSpPr>
        <p:spPr>
          <a:xfrm>
            <a:off x="9707636" y="2057400"/>
            <a:ext cx="329184" cy="32918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5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1" name="Google Shape;191;p14"/>
          <p:cNvSpPr txBox="1"/>
          <p:nvPr/>
        </p:nvSpPr>
        <p:spPr>
          <a:xfrm>
            <a:off x="10119116" y="2103120"/>
            <a:ext cx="1432499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DEFENSIBILITY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2" name="Google Shape;192;p14"/>
          <p:cNvSpPr txBox="1"/>
          <p:nvPr/>
        </p:nvSpPr>
        <p:spPr>
          <a:xfrm>
            <a:off x="9707636" y="2514600"/>
            <a:ext cx="1798259" cy="196596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compounds: data, workflow, integrations, distribution]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93" name="Google Shape;193;p14"/>
          <p:cNvSpPr txBox="1"/>
          <p:nvPr/>
        </p:nvSpPr>
        <p:spPr>
          <a:xfrm>
            <a:off x="548640" y="4800600"/>
            <a:ext cx="11094415" cy="155448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Northlight: 14,000 validated applications from customers, labelled against each authority’s checklist and growing by about 1,000 a month (illustrative). Evaluation set of 1,200 applications re-run on every model change. Accuracy on live applications 94.1% (March 2027), target 95%. Variable cost per application about £0.87 against a price of £12; blended gross margin 71% in Q1 2027 including support and hosting. What compounds: the per-authority checklist library and the integrations a generalist tool would have to rebuild.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5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10 · TEAM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0" name="Google Shape;200;p15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[Who builds, who sells, who knows the customer — all full-time]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1" name="Google Shape;201;p15"/>
          <p:cNvSpPr txBox="1"/>
          <p:nvPr/>
        </p:nvSpPr>
        <p:spPr>
          <a:xfrm>
            <a:off x="548640" y="1874520"/>
            <a:ext cx="3520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2800"/>
              <a:buFont typeface="Inter"/>
              <a:buNone/>
            </a:pPr>
            <a:r>
              <a:rPr b="1" i="0" lang="en-US" sz="28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Build</a:t>
            </a:r>
            <a:endParaRPr b="0" i="0" sz="2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2" name="Google Shape;202;p15"/>
          <p:cNvSpPr txBox="1"/>
          <p:nvPr/>
        </p:nvSpPr>
        <p:spPr>
          <a:xfrm>
            <a:off x="548640" y="2423160"/>
            <a:ext cx="3520440" cy="12344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[Name · title]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[Two lines: what they have shipped before]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3" name="Google Shape;203;p15"/>
          <p:cNvSpPr/>
          <p:nvPr/>
        </p:nvSpPr>
        <p:spPr>
          <a:xfrm>
            <a:off x="548640" y="3749040"/>
            <a:ext cx="3520440" cy="38404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5"/>
          <p:cNvSpPr txBox="1"/>
          <p:nvPr/>
        </p:nvSpPr>
        <p:spPr>
          <a:xfrm>
            <a:off x="548640" y="3749040"/>
            <a:ext cx="35204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Full-time from [date]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5" name="Google Shape;205;p15"/>
          <p:cNvSpPr txBox="1"/>
          <p:nvPr/>
        </p:nvSpPr>
        <p:spPr>
          <a:xfrm>
            <a:off x="4335628" y="1874520"/>
            <a:ext cx="3520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2800"/>
              <a:buFont typeface="Inter"/>
              <a:buNone/>
            </a:pPr>
            <a:r>
              <a:rPr b="1" i="0" lang="en-US" sz="28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Sell</a:t>
            </a:r>
            <a:endParaRPr b="0" i="0" sz="2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6" name="Google Shape;206;p15"/>
          <p:cNvSpPr txBox="1"/>
          <p:nvPr/>
        </p:nvSpPr>
        <p:spPr>
          <a:xfrm>
            <a:off x="4335628" y="2423160"/>
            <a:ext cx="3520440" cy="12344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[Name · title]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[Two lines: what they have sold or run before]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7" name="Google Shape;207;p15"/>
          <p:cNvSpPr/>
          <p:nvPr/>
        </p:nvSpPr>
        <p:spPr>
          <a:xfrm>
            <a:off x="4335628" y="3749040"/>
            <a:ext cx="3520440" cy="38404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5"/>
          <p:cNvSpPr txBox="1"/>
          <p:nvPr/>
        </p:nvSpPr>
        <p:spPr>
          <a:xfrm>
            <a:off x="4335628" y="3749040"/>
            <a:ext cx="35204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Full-time from [date]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9" name="Google Shape;209;p15"/>
          <p:cNvSpPr txBox="1"/>
          <p:nvPr/>
        </p:nvSpPr>
        <p:spPr>
          <a:xfrm>
            <a:off x="8122615" y="1874520"/>
            <a:ext cx="35204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2800"/>
              <a:buFont typeface="Inter"/>
              <a:buNone/>
            </a:pPr>
            <a:r>
              <a:rPr b="1" i="0" lang="en-US" sz="28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Domain</a:t>
            </a:r>
            <a:endParaRPr b="0" i="0" sz="28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0" name="Google Shape;210;p15"/>
          <p:cNvSpPr txBox="1"/>
          <p:nvPr/>
        </p:nvSpPr>
        <p:spPr>
          <a:xfrm>
            <a:off x="8122615" y="2423160"/>
            <a:ext cx="3520440" cy="123444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[Name · title]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[Two lines: years in the customer’s world]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1" name="Google Shape;211;p15"/>
          <p:cNvSpPr/>
          <p:nvPr/>
        </p:nvSpPr>
        <p:spPr>
          <a:xfrm>
            <a:off x="8122615" y="3749040"/>
            <a:ext cx="3520440" cy="38404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DDE3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5"/>
          <p:cNvSpPr txBox="1"/>
          <p:nvPr/>
        </p:nvSpPr>
        <p:spPr>
          <a:xfrm>
            <a:off x="8122615" y="3749040"/>
            <a:ext cx="352044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Full-time from [date]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3" name="Google Shape;213;p15"/>
          <p:cNvSpPr txBox="1"/>
          <p:nvPr/>
        </p:nvSpPr>
        <p:spPr>
          <a:xfrm>
            <a:off x="548640" y="4343400"/>
            <a:ext cx="5440680" cy="658368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[First two hires: role · start month · monthly cost · who covers the gap until then]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4" name="Google Shape;214;p15"/>
          <p:cNvSpPr txBox="1"/>
          <p:nvPr/>
        </p:nvSpPr>
        <p:spPr>
          <a:xfrm>
            <a:off x="6199632" y="4343400"/>
            <a:ext cx="5440680" cy="658368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[Advisors and angels who already receive your monthly update]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5" name="Google Shape;215;p15"/>
          <p:cNvSpPr txBox="1"/>
          <p:nvPr/>
        </p:nvSpPr>
        <p:spPr>
          <a:xfrm>
            <a:off x="548640" y="5166360"/>
            <a:ext cx="11094415" cy="118872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Northlight: Maya Okoro, CEO — sell and domain: ten years in planning consultancy; led bids and client delivery for a 200-person practice. Tomás Reilly, CTO — build: ML engineer; shipped document-understanding systems in production at two scale-ups. Both full-time from 01/11/2026; team of 5 at the close (two software engineers, one product designer).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3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First hires: account executive (January 2027, £8,000 a month); forward-deployed engineer (February 2027, £7,500 a month). Monthly update already goes to the pre-seed angel and the ASA syndicate.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11 · THE PLAN: TWELVE MONTHS TO THE NEXT ROUND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2" name="Google Shape;222;p16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[What the next round needs to see on [date], and how each quarter gets there]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3" name="Google Shape;223;p16"/>
          <p:cNvSpPr txBox="1"/>
          <p:nvPr/>
        </p:nvSpPr>
        <p:spPr>
          <a:xfrm>
            <a:off x="548640" y="1920240"/>
            <a:ext cx="2636444" cy="8686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ARR AT THE NEXT RAISE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4" name="Google Shape;224;p16"/>
          <p:cNvSpPr txBox="1"/>
          <p:nvPr/>
        </p:nvSpPr>
        <p:spPr>
          <a:xfrm>
            <a:off x="3367964" y="1920240"/>
            <a:ext cx="2636444" cy="8686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PAYING CUSTOMERS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[N]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5" name="Google Shape;225;p16"/>
          <p:cNvSpPr txBox="1"/>
          <p:nvPr/>
        </p:nvSpPr>
        <p:spPr>
          <a:xfrm>
            <a:off x="6187288" y="1920240"/>
            <a:ext cx="2636444" cy="8686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GROWTH A MONTH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[X%]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6" name="Google Shape;226;p16"/>
          <p:cNvSpPr txBox="1"/>
          <p:nvPr/>
        </p:nvSpPr>
        <p:spPr>
          <a:xfrm>
            <a:off x="9006611" y="1920240"/>
            <a:ext cx="2636444" cy="86868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NEXT RAISE OPENS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2400"/>
              <a:buFont typeface="Inter"/>
              <a:buNone/>
            </a:pPr>
            <a:r>
              <a:rPr b="1" i="0" lang="en-US" sz="2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[DD/MM/YYYY]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227" name="Google Shape;227;p16"/>
          <p:cNvCxnSpPr/>
          <p:nvPr/>
        </p:nvCxnSpPr>
        <p:spPr>
          <a:xfrm>
            <a:off x="731520" y="3291840"/>
            <a:ext cx="8457971" cy="0"/>
          </a:xfrm>
          <a:prstGeom prst="straightConnector1">
            <a:avLst/>
          </a:prstGeom>
          <a:noFill/>
          <a:ln cap="flat" cmpd="sng" w="19050">
            <a:solidFill>
              <a:srgbClr val="C3CBD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16"/>
          <p:cNvSpPr/>
          <p:nvPr/>
        </p:nvSpPr>
        <p:spPr>
          <a:xfrm>
            <a:off x="548640" y="3108960"/>
            <a:ext cx="365760" cy="365760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6"/>
          <p:cNvSpPr txBox="1"/>
          <p:nvPr/>
        </p:nvSpPr>
        <p:spPr>
          <a:xfrm>
            <a:off x="548640" y="310896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0" name="Google Shape;230;p16"/>
          <p:cNvSpPr txBox="1"/>
          <p:nvPr/>
        </p:nvSpPr>
        <p:spPr>
          <a:xfrm>
            <a:off x="1005840" y="3172968"/>
            <a:ext cx="1371600" cy="237744"/>
          </a:xfrm>
          <a:prstGeom prst="rect">
            <a:avLst/>
          </a:prstGeom>
          <a:solidFill>
            <a:srgbClr val="F3F5F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MONTHS 1–3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1" name="Google Shape;231;p16"/>
          <p:cNvSpPr txBox="1"/>
          <p:nvPr/>
        </p:nvSpPr>
        <p:spPr>
          <a:xfrm>
            <a:off x="548640" y="3639312"/>
            <a:ext cx="2636444" cy="11887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[Milestones · hires · ARR at the end of the quarter]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2" name="Google Shape;232;p16"/>
          <p:cNvSpPr/>
          <p:nvPr/>
        </p:nvSpPr>
        <p:spPr>
          <a:xfrm>
            <a:off x="3367964" y="3108960"/>
            <a:ext cx="365760" cy="365760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6"/>
          <p:cNvSpPr txBox="1"/>
          <p:nvPr/>
        </p:nvSpPr>
        <p:spPr>
          <a:xfrm>
            <a:off x="3367964" y="310896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4" name="Google Shape;234;p16"/>
          <p:cNvSpPr txBox="1"/>
          <p:nvPr/>
        </p:nvSpPr>
        <p:spPr>
          <a:xfrm>
            <a:off x="3825164" y="3172968"/>
            <a:ext cx="1371600" cy="237744"/>
          </a:xfrm>
          <a:prstGeom prst="rect">
            <a:avLst/>
          </a:prstGeom>
          <a:solidFill>
            <a:srgbClr val="F3F5F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MONTHS 4–6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5" name="Google Shape;235;p16"/>
          <p:cNvSpPr txBox="1"/>
          <p:nvPr/>
        </p:nvSpPr>
        <p:spPr>
          <a:xfrm>
            <a:off x="3367964" y="3639312"/>
            <a:ext cx="2636444" cy="11887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[Milestones · hires · ARR at the end of the quarter]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6" name="Google Shape;236;p16"/>
          <p:cNvSpPr/>
          <p:nvPr/>
        </p:nvSpPr>
        <p:spPr>
          <a:xfrm>
            <a:off x="6187288" y="3108960"/>
            <a:ext cx="365760" cy="365760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6"/>
          <p:cNvSpPr txBox="1"/>
          <p:nvPr/>
        </p:nvSpPr>
        <p:spPr>
          <a:xfrm>
            <a:off x="6187288" y="310896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8" name="Google Shape;238;p16"/>
          <p:cNvSpPr txBox="1"/>
          <p:nvPr/>
        </p:nvSpPr>
        <p:spPr>
          <a:xfrm>
            <a:off x="6644488" y="3172968"/>
            <a:ext cx="1371600" cy="237744"/>
          </a:xfrm>
          <a:prstGeom prst="rect">
            <a:avLst/>
          </a:prstGeom>
          <a:solidFill>
            <a:srgbClr val="F3F5F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MONTHS 7–9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9" name="Google Shape;239;p16"/>
          <p:cNvSpPr txBox="1"/>
          <p:nvPr/>
        </p:nvSpPr>
        <p:spPr>
          <a:xfrm>
            <a:off x="6187288" y="3639312"/>
            <a:ext cx="2636444" cy="11887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[Milestones · hires · ARR at the end of the quarter]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0" name="Google Shape;240;p16"/>
          <p:cNvSpPr/>
          <p:nvPr/>
        </p:nvSpPr>
        <p:spPr>
          <a:xfrm>
            <a:off x="9006611" y="3108960"/>
            <a:ext cx="365760" cy="365760"/>
          </a:xfrm>
          <a:prstGeom prst="ellipse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6"/>
          <p:cNvSpPr txBox="1"/>
          <p:nvPr/>
        </p:nvSpPr>
        <p:spPr>
          <a:xfrm>
            <a:off x="9006611" y="3108960"/>
            <a:ext cx="365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2" name="Google Shape;242;p16"/>
          <p:cNvSpPr txBox="1"/>
          <p:nvPr/>
        </p:nvSpPr>
        <p:spPr>
          <a:xfrm>
            <a:off x="9463811" y="3172968"/>
            <a:ext cx="1371600" cy="237744"/>
          </a:xfrm>
          <a:prstGeom prst="rect">
            <a:avLst/>
          </a:prstGeom>
          <a:solidFill>
            <a:srgbClr val="F3F5F6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MONTHS 10–12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3" name="Google Shape;243;p16"/>
          <p:cNvSpPr txBox="1"/>
          <p:nvPr/>
        </p:nvSpPr>
        <p:spPr>
          <a:xfrm>
            <a:off x="9006611" y="3639312"/>
            <a:ext cx="2636444" cy="11887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[Milestones · hires · ARR at the end of the quarter]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44" name="Google Shape;244;p16"/>
          <p:cNvSpPr txBox="1"/>
          <p:nvPr/>
        </p:nvSpPr>
        <p:spPr>
          <a:xfrm>
            <a:off x="548640" y="5029200"/>
            <a:ext cx="11094415" cy="132588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Northlight: the Series A opens 01/11/2027 at £600,000 ARR (from £150,000), about 16 paying customers and 12% growth a month (illustrative). Months 1–3 (Nov–Jan): account executive starts; county council live 01/01/2027; trust pack complete. Months 4–6 (Feb–Apr): forward-deployed engineer and SDR start; £290,000 ARR by March; first renewals. Months 7–9 (May–Jul): customer success manager; accuracy 95% on live work; ISO 27001 under way. Months 10–12 (Aug–Oct): senior ML engineer; £600,000 ARR; data room complete.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7"/>
          <p:cNvSpPr txBox="1"/>
          <p:nvPr/>
        </p:nvSpPr>
        <p:spPr>
          <a:xfrm>
            <a:off x="548640" y="384048"/>
            <a:ext cx="110944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4B1E7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12 · THE ASK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1" name="Google Shape;251;p17"/>
          <p:cNvSpPr txBox="1"/>
          <p:nvPr/>
        </p:nvSpPr>
        <p:spPr>
          <a:xfrm>
            <a:off x="548640" y="713232"/>
            <a:ext cx="11094415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2600"/>
              <a:buFont typeface="Inter"/>
              <a:buNone/>
            </a:pPr>
            <a:r>
              <a:rPr b="1" i="0" lang="en-US" sz="26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[Amount, valuation, what it buys, and how long it lasts]</a:t>
            </a:r>
            <a:endParaRPr b="0" i="0" sz="26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2" name="Google Shape;252;p17"/>
          <p:cNvSpPr txBox="1"/>
          <p:nvPr/>
        </p:nvSpPr>
        <p:spPr>
          <a:xfrm>
            <a:off x="548640" y="1920240"/>
            <a:ext cx="4572000" cy="137160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RAISING · [ROUND NAME]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4B1E7"/>
              </a:buClr>
              <a:buSzPts val="5400"/>
              <a:buFont typeface="Inter"/>
              <a:buNone/>
            </a:pPr>
            <a:r>
              <a:rPr b="1" i="0" lang="en-US" sz="54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[£X]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3" name="Google Shape;253;p17"/>
          <p:cNvSpPr txBox="1"/>
          <p:nvPr/>
        </p:nvSpPr>
        <p:spPr>
          <a:xfrm>
            <a:off x="548640" y="3429000"/>
            <a:ext cx="4572000" cy="5029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[Pre-money £X · post-money £X]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4" name="Google Shape;254;p17"/>
          <p:cNvSpPr txBox="1"/>
          <p:nvPr/>
        </p:nvSpPr>
        <p:spPr>
          <a:xfrm>
            <a:off x="548640" y="4069080"/>
            <a:ext cx="4572000" cy="5029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400"/>
              <a:buFont typeface="Inter"/>
              <a:buNone/>
            </a:pPr>
            <a:r>
              <a:rPr b="0" i="0" lang="en-US" sz="14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[Lead £X committed · co-investors £X · open £X]</a:t>
            </a:r>
            <a:endParaRPr b="0" i="0" sz="14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5" name="Google Shape;255;p17"/>
          <p:cNvSpPr txBox="1"/>
          <p:nvPr/>
        </p:nvSpPr>
        <p:spPr>
          <a:xfrm>
            <a:off x="5577840" y="1920240"/>
            <a:ext cx="6065215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USE OF FUNDS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6" name="Google Shape;256;p17"/>
          <p:cNvSpPr txBox="1"/>
          <p:nvPr/>
        </p:nvSpPr>
        <p:spPr>
          <a:xfrm>
            <a:off x="5577840" y="2240280"/>
            <a:ext cx="2468880" cy="43891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[Sales and customer success]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7" name="Google Shape;257;p17"/>
          <p:cNvSpPr/>
          <p:nvPr/>
        </p:nvSpPr>
        <p:spPr>
          <a:xfrm>
            <a:off x="8183880" y="2322576"/>
            <a:ext cx="2773375" cy="274320"/>
          </a:xfrm>
          <a:prstGeom prst="rect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17"/>
          <p:cNvSpPr txBox="1"/>
          <p:nvPr/>
        </p:nvSpPr>
        <p:spPr>
          <a:xfrm>
            <a:off x="11048695" y="2240280"/>
            <a:ext cx="731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[40%]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9" name="Google Shape;259;p17"/>
          <p:cNvSpPr txBox="1"/>
          <p:nvPr/>
        </p:nvSpPr>
        <p:spPr>
          <a:xfrm>
            <a:off x="5577840" y="2788920"/>
            <a:ext cx="2468880" cy="43891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[Engineering and AI]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0" name="Google Shape;260;p17"/>
          <p:cNvSpPr/>
          <p:nvPr/>
        </p:nvSpPr>
        <p:spPr>
          <a:xfrm>
            <a:off x="8183880" y="2871216"/>
            <a:ext cx="2426703" cy="274320"/>
          </a:xfrm>
          <a:prstGeom prst="rect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17"/>
          <p:cNvSpPr txBox="1"/>
          <p:nvPr/>
        </p:nvSpPr>
        <p:spPr>
          <a:xfrm>
            <a:off x="10702023" y="2788920"/>
            <a:ext cx="731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[35%]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2" name="Google Shape;262;p17"/>
          <p:cNvSpPr txBox="1"/>
          <p:nvPr/>
        </p:nvSpPr>
        <p:spPr>
          <a:xfrm>
            <a:off x="5577840" y="3337560"/>
            <a:ext cx="2468880" cy="43891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[Product and delivery]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3" name="Google Shape;263;p17"/>
          <p:cNvSpPr/>
          <p:nvPr/>
        </p:nvSpPr>
        <p:spPr>
          <a:xfrm>
            <a:off x="8183880" y="3419856"/>
            <a:ext cx="1040016" cy="274320"/>
          </a:xfrm>
          <a:prstGeom prst="rect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7"/>
          <p:cNvSpPr txBox="1"/>
          <p:nvPr/>
        </p:nvSpPr>
        <p:spPr>
          <a:xfrm>
            <a:off x="9315336" y="3337560"/>
            <a:ext cx="731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[15%]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5" name="Google Shape;265;p17"/>
          <p:cNvSpPr txBox="1"/>
          <p:nvPr/>
        </p:nvSpPr>
        <p:spPr>
          <a:xfrm>
            <a:off x="5577840" y="3886200"/>
            <a:ext cx="2468880" cy="438912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[Operations and compliance]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6" name="Google Shape;266;p17"/>
          <p:cNvSpPr/>
          <p:nvPr/>
        </p:nvSpPr>
        <p:spPr>
          <a:xfrm>
            <a:off x="8183880" y="3968496"/>
            <a:ext cx="693344" cy="274320"/>
          </a:xfrm>
          <a:prstGeom prst="rect">
            <a:avLst/>
          </a:prstGeom>
          <a:solidFill>
            <a:srgbClr val="14B1E7"/>
          </a:solidFill>
          <a:ln cap="flat" cmpd="sng" w="12700">
            <a:solidFill>
              <a:srgbClr val="14B1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7"/>
          <p:cNvSpPr txBox="1"/>
          <p:nvPr/>
        </p:nvSpPr>
        <p:spPr>
          <a:xfrm>
            <a:off x="8968664" y="3886200"/>
            <a:ext cx="731520" cy="43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[10%]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8" name="Google Shape;268;p17"/>
          <p:cNvSpPr txBox="1"/>
          <p:nvPr/>
        </p:nvSpPr>
        <p:spPr>
          <a:xfrm>
            <a:off x="5577840" y="4370832"/>
            <a:ext cx="6065215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Stretch each block to match its percentage.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9" name="Google Shape;269;p17"/>
          <p:cNvSpPr txBox="1"/>
          <p:nvPr/>
        </p:nvSpPr>
        <p:spPr>
          <a:xfrm>
            <a:off x="548640" y="4754880"/>
            <a:ext cx="3576218" cy="5029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[Runway: X months, to Month YYYY]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0" name="Google Shape;270;p17"/>
          <p:cNvSpPr txBox="1"/>
          <p:nvPr/>
        </p:nvSpPr>
        <p:spPr>
          <a:xfrm>
            <a:off x="4307738" y="4754880"/>
            <a:ext cx="3576218" cy="5029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[Next raise opens: DD/MM/YYYY]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1" name="Google Shape;271;p17"/>
          <p:cNvSpPr txBox="1"/>
          <p:nvPr/>
        </p:nvSpPr>
        <p:spPr>
          <a:xfrm>
            <a:off x="8066837" y="4754880"/>
            <a:ext cx="3576218" cy="502920"/>
          </a:xfrm>
          <a:prstGeom prst="rect">
            <a:avLst/>
          </a:prstGeom>
          <a:solidFill>
            <a:srgbClr val="E2F5FC"/>
          </a:solidFill>
          <a:ln>
            <a:noFill/>
          </a:ln>
        </p:spPr>
        <p:txBody>
          <a:bodyPr anchorCtr="0" anchor="ctr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A1218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0A1218"/>
                </a:solidFill>
                <a:latin typeface="Inter"/>
                <a:ea typeface="Inter"/>
                <a:cs typeface="Inter"/>
                <a:sym typeface="Inter"/>
              </a:rPr>
              <a:t>[It must show: ARR £X · N customers · X% growth]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2" name="Google Shape;272;p17"/>
          <p:cNvSpPr txBox="1"/>
          <p:nvPr/>
        </p:nvSpPr>
        <p:spPr>
          <a:xfrm>
            <a:off x="548640" y="5394960"/>
            <a:ext cx="11094415" cy="1005840"/>
          </a:xfrm>
          <a:prstGeom prst="rect">
            <a:avLst/>
          </a:prstGeom>
          <a:solidFill>
            <a:srgbClr val="EEF2F4"/>
          </a:solidFill>
          <a:ln>
            <a:noFill/>
          </a:ln>
        </p:spPr>
        <p:txBody>
          <a:bodyPr anchorCtr="0" anchor="t" bIns="101600" lIns="127000" spcFirstLastPara="1" rIns="127000" wrap="square" tIns="10160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573AD"/>
              </a:buClr>
              <a:buSzPts val="1200"/>
              <a:buFont typeface="Inter"/>
              <a:buNone/>
            </a:pPr>
            <a:r>
              <a:rPr b="1" i="0" lang="en-US" sz="1200" u="none" cap="none" strike="noStrike">
                <a:solidFill>
                  <a:srgbClr val="0573AD"/>
                </a:solidFill>
                <a:latin typeface="Inter"/>
                <a:ea typeface="Inter"/>
                <a:cs typeface="Inter"/>
                <a:sym typeface="Inter"/>
              </a:rPr>
              <a:t>● EXAMPLE · FICTIONAL COMPANY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400"/>
              </a:spcBef>
              <a:spcAft>
                <a:spcPts val="0"/>
              </a:spcAft>
              <a:buClr>
                <a:srgbClr val="3D4A55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3D4A55"/>
                </a:solidFill>
                <a:latin typeface="Inter"/>
                <a:ea typeface="Inter"/>
                <a:cs typeface="Inter"/>
                <a:sym typeface="Inter"/>
              </a:rPr>
              <a:t>Northlight: raising £1.5m at £6.0m pre-money (£7.5m post); lead £750,000, co-investor £500,000, new angels £250,000. Use of funds (illustrative): sales and customer success 40%; engineering and AI 35%; product and delivery 15%; operations and compliance 10%. 18 months of runway to May 2028; the Series A opens 01/11/2027 at £600,000 ARR.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73" name="Google Shape;273;p17"/>
          <p:cNvSpPr txBox="1"/>
          <p:nvPr/>
        </p:nvSpPr>
        <p:spPr>
          <a:xfrm>
            <a:off x="548640" y="6492240"/>
            <a:ext cx="11094415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46F79"/>
              </a:buClr>
              <a:buSzPts val="1200"/>
              <a:buFont typeface="Inter"/>
              <a:buNone/>
            </a:pPr>
            <a:r>
              <a:rPr b="0" i="0" lang="en-US" sz="1200" u="none" cap="none" strike="noStrike">
                <a:solidFill>
                  <a:srgbClr val="646F79"/>
                </a:solidFill>
                <a:latin typeface="Inter"/>
                <a:ea typeface="Inter"/>
                <a:cs typeface="Inter"/>
                <a:sym typeface="Inter"/>
              </a:rPr>
              <a:t>A Sure Valley Ventures founder resource · svv.ai · v1 · 2026</a:t>
            </a:r>
            <a:endParaRPr b="0" i="0" sz="1200" u="none" cap="none" strike="noStrike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VV Founder Resources">
  <a:themeElements>
    <a:clrScheme name="SVV Founder Resources">
      <a:dk1>
        <a:srgbClr val="0A1218"/>
      </a:dk1>
      <a:lt1>
        <a:srgbClr val="F3F5F6"/>
      </a:lt1>
      <a:dk2>
        <a:srgbClr val="3D4A55"/>
      </a:dk2>
      <a:lt2>
        <a:srgbClr val="FFFFFF"/>
      </a:lt2>
      <a:accent1>
        <a:srgbClr val="14B1E7"/>
      </a:accent1>
      <a:accent2>
        <a:srgbClr val="0E9E85"/>
      </a:accent2>
      <a:accent3>
        <a:srgbClr val="F2B705"/>
      </a:accent3>
      <a:accent4>
        <a:srgbClr val="6C5BFF"/>
      </a:accent4>
      <a:accent5>
        <a:srgbClr val="B42B2B"/>
      </a:accent5>
      <a:accent6>
        <a:srgbClr val="0573AD"/>
      </a:accent6>
      <a:hlink>
        <a:srgbClr val="0573AD"/>
      </a:hlink>
      <a:folHlink>
        <a:srgbClr val="6C5B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VV Founder Resources">
  <a:themeElements>
    <a:clrScheme name="SVV Founder Resources">
      <a:dk1>
        <a:srgbClr val="0A1218"/>
      </a:dk1>
      <a:lt1>
        <a:srgbClr val="F3F5F6"/>
      </a:lt1>
      <a:dk2>
        <a:srgbClr val="3D4A55"/>
      </a:dk2>
      <a:lt2>
        <a:srgbClr val="FFFFFF"/>
      </a:lt2>
      <a:accent1>
        <a:srgbClr val="14B1E7"/>
      </a:accent1>
      <a:accent2>
        <a:srgbClr val="0E9E85"/>
      </a:accent2>
      <a:accent3>
        <a:srgbClr val="F2B705"/>
      </a:accent3>
      <a:accent4>
        <a:srgbClr val="6C5BFF"/>
      </a:accent4>
      <a:accent5>
        <a:srgbClr val="B42B2B"/>
      </a:accent5>
      <a:accent6>
        <a:srgbClr val="0573AD"/>
      </a:accent6>
      <a:hlink>
        <a:srgbClr val="0573AD"/>
      </a:hlink>
      <a:folHlink>
        <a:srgbClr val="6C5B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